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71" r:id="rId7"/>
    <p:sldId id="260" r:id="rId8"/>
    <p:sldId id="272" r:id="rId9"/>
    <p:sldId id="274" r:id="rId10"/>
    <p:sldId id="264" r:id="rId11"/>
    <p:sldId id="273" r:id="rId12"/>
    <p:sldId id="265" r:id="rId13"/>
    <p:sldId id="275" r:id="rId14"/>
    <p:sldId id="263" r:id="rId15"/>
    <p:sldId id="266" r:id="rId16"/>
    <p:sldId id="262" r:id="rId17"/>
    <p:sldId id="267"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an" initials="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6-06T19:59:24.097" idx="1">
    <p:pos x="10" y="10"/>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tags" Target="../tags/tag1.xml"/><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4" name="Text Box 3"/>
          <p:cNvSpPr txBox="1"/>
          <p:nvPr/>
        </p:nvSpPr>
        <p:spPr>
          <a:xfrm>
            <a:off x="4350068" y="1146175"/>
            <a:ext cx="3889375" cy="1476375"/>
          </a:xfrm>
          <a:prstGeom prst="rect">
            <a:avLst/>
          </a:prstGeom>
          <a:noFill/>
        </p:spPr>
        <p:txBody>
          <a:bodyPr wrap="square" rtlCol="0">
            <a:spAutoFit/>
          </a:bodyPr>
          <a:p>
            <a:pPr algn="ctr"/>
            <a:r>
              <a:rPr lang="en-IN" altLang="en-US" b="1" dirty="0">
                <a:latin typeface="Calibri" panose="020F0502020204030204" charset="0"/>
                <a:sym typeface="+mn-ea"/>
              </a:rPr>
              <a:t>BVRIT HYDERABAD</a:t>
            </a:r>
            <a:endParaRPr lang="en-IN" altLang="en-US" b="1" dirty="0">
              <a:latin typeface="Calibri" panose="020F0502020204030204" charset="0"/>
            </a:endParaRPr>
          </a:p>
          <a:p>
            <a:pPr algn="ctr"/>
            <a:r>
              <a:rPr lang="en-IN" altLang="en-US" b="1" dirty="0">
                <a:latin typeface="Calibri" panose="020F0502020204030204" charset="0"/>
                <a:sym typeface="+mn-ea"/>
              </a:rPr>
              <a:t>College of Engineering for Women</a:t>
            </a:r>
            <a:endParaRPr lang="en-IN" altLang="en-US" b="1" dirty="0">
              <a:latin typeface="Calibri" panose="020F0502020204030204" charset="0"/>
            </a:endParaRPr>
          </a:p>
          <a:p>
            <a:pPr algn="ctr"/>
            <a:r>
              <a:rPr lang="en-IN" altLang="en-US" b="1" dirty="0">
                <a:latin typeface="Calibri" panose="020F0502020204030204" charset="0"/>
                <a:sym typeface="+mn-ea"/>
              </a:rPr>
              <a:t>Department of Information Technology</a:t>
            </a:r>
            <a:endParaRPr lang="en-IN" altLang="en-US" b="1" dirty="0">
              <a:latin typeface="Calibri" panose="020F0502020204030204" charset="0"/>
            </a:endParaRPr>
          </a:p>
          <a:p>
            <a:pPr algn="ctr"/>
            <a:endParaRPr lang="en-GB" altLang="en-US">
              <a:latin typeface="Calibri" panose="020F0502020204030204" charset="0"/>
            </a:endParaRPr>
          </a:p>
          <a:p>
            <a:pPr algn="ctr"/>
            <a:endParaRPr lang="en-GB" altLang="en-US"/>
          </a:p>
        </p:txBody>
      </p:sp>
      <p:sp>
        <p:nvSpPr>
          <p:cNvPr id="5" name="Text Box 4"/>
          <p:cNvSpPr txBox="1"/>
          <p:nvPr/>
        </p:nvSpPr>
        <p:spPr>
          <a:xfrm>
            <a:off x="3143885" y="2504440"/>
            <a:ext cx="6504940" cy="645160"/>
          </a:xfrm>
          <a:prstGeom prst="rect">
            <a:avLst/>
          </a:prstGeom>
          <a:noFill/>
        </p:spPr>
        <p:txBody>
          <a:bodyPr wrap="none" rtlCol="0">
            <a:spAutoFit/>
          </a:bodyPr>
          <a:p>
            <a:pPr algn="l"/>
            <a:r>
              <a:rPr lang="en-IN" altLang="en-US" b="1" dirty="0">
                <a:latin typeface="Calibri" panose="020F0502020204030204" charset="0"/>
                <a:sym typeface="+mn-ea"/>
              </a:rPr>
              <a:t>Title: </a:t>
            </a:r>
            <a:r>
              <a:rPr lang="en-US" altLang="en-IN" b="1" dirty="0">
                <a:latin typeface="Calibri" panose="020F0502020204030204" charset="0"/>
                <a:sym typeface="+mn-ea"/>
              </a:rPr>
              <a:t>GAMING APPLICATION ON ALZHEIMER’S DISEASE DETECTION</a:t>
            </a:r>
            <a:endParaRPr lang="en-IN" altLang="en-US" dirty="0">
              <a:latin typeface="Calibri" panose="020F0502020204030204" charset="0"/>
            </a:endParaRPr>
          </a:p>
          <a:p>
            <a:endParaRPr lang="en-GB" altLang="en-US"/>
          </a:p>
        </p:txBody>
      </p:sp>
      <p:sp>
        <p:nvSpPr>
          <p:cNvPr id="6" name="Text Box 5"/>
          <p:cNvSpPr txBox="1"/>
          <p:nvPr/>
        </p:nvSpPr>
        <p:spPr>
          <a:xfrm>
            <a:off x="5036820" y="3249295"/>
            <a:ext cx="1807210" cy="645160"/>
          </a:xfrm>
          <a:prstGeom prst="rect">
            <a:avLst/>
          </a:prstGeom>
          <a:noFill/>
        </p:spPr>
        <p:txBody>
          <a:bodyPr wrap="none" rtlCol="0">
            <a:spAutoFit/>
          </a:bodyPr>
          <a:p>
            <a:pPr algn="l"/>
            <a:r>
              <a:rPr lang="en-IN" altLang="en-US" b="1" dirty="0">
                <a:latin typeface="Calibri" panose="020F0502020204030204" charset="0"/>
                <a:sym typeface="+mn-ea"/>
              </a:rPr>
              <a:t>Date: </a:t>
            </a:r>
            <a:r>
              <a:rPr lang="en-US" altLang="en-IN" b="1" dirty="0">
                <a:latin typeface="Calibri" panose="020F0502020204030204" charset="0"/>
                <a:sym typeface="+mn-ea"/>
              </a:rPr>
              <a:t>0</a:t>
            </a:r>
            <a:r>
              <a:rPr lang="en-GB" altLang="en-US" b="1" dirty="0">
                <a:latin typeface="Calibri" panose="020F0502020204030204" charset="0"/>
                <a:sym typeface="+mn-ea"/>
              </a:rPr>
              <a:t>8</a:t>
            </a:r>
            <a:r>
              <a:rPr lang="en-IN" altLang="en-US" b="1" dirty="0">
                <a:latin typeface="Calibri" panose="020F0502020204030204" charset="0"/>
                <a:sym typeface="+mn-ea"/>
              </a:rPr>
              <a:t>-0</a:t>
            </a:r>
            <a:r>
              <a:rPr lang="en-GB" altLang="en-IN" b="1" dirty="0">
                <a:latin typeface="Calibri" panose="020F0502020204030204" charset="0"/>
                <a:sym typeface="+mn-ea"/>
              </a:rPr>
              <a:t>6</a:t>
            </a:r>
            <a:r>
              <a:rPr lang="en-IN" altLang="en-US" b="1" dirty="0">
                <a:latin typeface="Calibri" panose="020F0502020204030204" charset="0"/>
                <a:sym typeface="+mn-ea"/>
              </a:rPr>
              <a:t>-2023</a:t>
            </a:r>
            <a:endParaRPr lang="en-GB" altLang="en-US">
              <a:latin typeface="Calibri" panose="020F0502020204030204" charset="0"/>
            </a:endParaRPr>
          </a:p>
          <a:p>
            <a:endParaRPr lang="en-GB" altLang="en-US"/>
          </a:p>
        </p:txBody>
      </p:sp>
      <p:sp>
        <p:nvSpPr>
          <p:cNvPr id="7" name="Text Box 6"/>
          <p:cNvSpPr txBox="1"/>
          <p:nvPr/>
        </p:nvSpPr>
        <p:spPr>
          <a:xfrm>
            <a:off x="1282700" y="3894455"/>
            <a:ext cx="3497580" cy="2030095"/>
          </a:xfrm>
          <a:prstGeom prst="rect">
            <a:avLst/>
          </a:prstGeom>
          <a:noFill/>
        </p:spPr>
        <p:txBody>
          <a:bodyPr wrap="none" rtlCol="0">
            <a:spAutoFit/>
          </a:bodyPr>
          <a:p>
            <a:pPr algn="l"/>
            <a:r>
              <a:rPr lang="en-IN" altLang="en-US" b="1" dirty="0">
                <a:latin typeface="Calibri" panose="020F0502020204030204" charset="0"/>
                <a:sym typeface="+mn-ea"/>
              </a:rPr>
              <a:t>Team - 7</a:t>
            </a:r>
            <a:endParaRPr lang="en-IN" altLang="en-US" b="1" dirty="0">
              <a:latin typeface="Calibri" panose="020F0502020204030204" charset="0"/>
            </a:endParaRPr>
          </a:p>
          <a:p>
            <a:pPr algn="l"/>
            <a:r>
              <a:rPr lang="en-US" altLang="en-IN" dirty="0">
                <a:latin typeface="Calibri" panose="020F0502020204030204" charset="0"/>
                <a:sym typeface="+mn-ea"/>
              </a:rPr>
              <a:t>K.Sanjana Reddy</a:t>
            </a:r>
            <a:r>
              <a:rPr lang="en-IN" altLang="en-US" dirty="0">
                <a:latin typeface="Calibri" panose="020F0502020204030204" charset="0"/>
                <a:sym typeface="+mn-ea"/>
              </a:rPr>
              <a:t> (19WH1A12</a:t>
            </a:r>
            <a:r>
              <a:rPr lang="en-US" altLang="en-IN" dirty="0">
                <a:latin typeface="Calibri" panose="020F0502020204030204" charset="0"/>
                <a:sym typeface="+mn-ea"/>
              </a:rPr>
              <a:t>19</a:t>
            </a:r>
            <a:r>
              <a:rPr lang="en-IN" altLang="en-US" dirty="0">
                <a:latin typeface="Calibri" panose="020F0502020204030204" charset="0"/>
                <a:sym typeface="+mn-ea"/>
              </a:rPr>
              <a:t>)</a:t>
            </a:r>
            <a:endParaRPr lang="en-IN" altLang="en-US" dirty="0">
              <a:latin typeface="Calibri" panose="020F0502020204030204" charset="0"/>
            </a:endParaRPr>
          </a:p>
          <a:p>
            <a:pPr algn="l"/>
            <a:r>
              <a:rPr lang="en-US" altLang="en-IN" dirty="0">
                <a:latin typeface="Calibri" panose="020F0502020204030204" charset="0"/>
                <a:sym typeface="+mn-ea"/>
              </a:rPr>
              <a:t>M.Deepthi Sharvani</a:t>
            </a:r>
            <a:r>
              <a:rPr lang="en-IN" altLang="en-US" dirty="0">
                <a:latin typeface="Calibri" panose="020F0502020204030204" charset="0"/>
                <a:sym typeface="+mn-ea"/>
              </a:rPr>
              <a:t> (19WH1A12</a:t>
            </a:r>
            <a:r>
              <a:rPr lang="en-US" altLang="en-IN" dirty="0">
                <a:latin typeface="Calibri" panose="020F0502020204030204" charset="0"/>
                <a:sym typeface="+mn-ea"/>
              </a:rPr>
              <a:t>20</a:t>
            </a:r>
            <a:r>
              <a:rPr lang="en-IN" altLang="en-US" dirty="0">
                <a:latin typeface="Calibri" panose="020F0502020204030204" charset="0"/>
                <a:sym typeface="+mn-ea"/>
              </a:rPr>
              <a:t>)</a:t>
            </a:r>
            <a:endParaRPr lang="en-IN" altLang="en-US" dirty="0">
              <a:latin typeface="Calibri" panose="020F0502020204030204" charset="0"/>
            </a:endParaRPr>
          </a:p>
          <a:p>
            <a:pPr algn="l"/>
            <a:r>
              <a:rPr lang="en-US" altLang="en-IN" dirty="0">
                <a:latin typeface="Calibri" panose="020F0502020204030204" charset="0"/>
                <a:sym typeface="+mn-ea"/>
              </a:rPr>
              <a:t>R.Rajani</a:t>
            </a:r>
            <a:r>
              <a:rPr lang="en-IN" altLang="en-US" dirty="0">
                <a:latin typeface="Calibri" panose="020F0502020204030204" charset="0"/>
                <a:sym typeface="+mn-ea"/>
              </a:rPr>
              <a:t> (19WH1A12</a:t>
            </a:r>
            <a:r>
              <a:rPr lang="en-US" altLang="en-IN" dirty="0">
                <a:latin typeface="Calibri" panose="020F0502020204030204" charset="0"/>
                <a:sym typeface="+mn-ea"/>
              </a:rPr>
              <a:t>41</a:t>
            </a:r>
            <a:r>
              <a:rPr lang="en-IN" altLang="en-US" dirty="0">
                <a:latin typeface="Calibri" panose="020F0502020204030204" charset="0"/>
                <a:sym typeface="+mn-ea"/>
              </a:rPr>
              <a:t>)</a:t>
            </a:r>
            <a:endParaRPr lang="en-IN" altLang="en-US" dirty="0">
              <a:latin typeface="Calibri" panose="020F0502020204030204" charset="0"/>
            </a:endParaRPr>
          </a:p>
          <a:p>
            <a:pPr algn="l"/>
            <a:r>
              <a:rPr lang="en-US" altLang="en-IN" dirty="0">
                <a:latin typeface="Calibri" panose="020F0502020204030204" charset="0"/>
                <a:sym typeface="+mn-ea"/>
              </a:rPr>
              <a:t>K.Aarthi</a:t>
            </a:r>
            <a:r>
              <a:rPr lang="en-IN" altLang="en-US" dirty="0">
                <a:latin typeface="Calibri" panose="020F0502020204030204" charset="0"/>
                <a:sym typeface="+mn-ea"/>
              </a:rPr>
              <a:t> (19WH1A12</a:t>
            </a:r>
            <a:r>
              <a:rPr lang="en-US" altLang="en-IN" dirty="0">
                <a:latin typeface="Calibri" panose="020F0502020204030204" charset="0"/>
                <a:sym typeface="+mn-ea"/>
              </a:rPr>
              <a:t>58</a:t>
            </a:r>
            <a:r>
              <a:rPr lang="en-IN" altLang="en-US" dirty="0">
                <a:latin typeface="Calibri" panose="020F0502020204030204" charset="0"/>
                <a:sym typeface="+mn-ea"/>
              </a:rPr>
              <a:t>)</a:t>
            </a:r>
            <a:endParaRPr lang="en-IN" altLang="en-US" dirty="0">
              <a:latin typeface="Calibri" panose="020F0502020204030204" charset="0"/>
            </a:endParaRPr>
          </a:p>
          <a:p>
            <a:pPr algn="l"/>
            <a:endParaRPr lang="en-GB" altLang="en-US">
              <a:latin typeface="Calibri" panose="020F0502020204030204" charset="0"/>
            </a:endParaRPr>
          </a:p>
          <a:p>
            <a:endParaRPr lang="en-GB" altLang="en-US"/>
          </a:p>
        </p:txBody>
      </p:sp>
      <p:sp>
        <p:nvSpPr>
          <p:cNvPr id="8" name="Text Box 7"/>
          <p:cNvSpPr txBox="1"/>
          <p:nvPr/>
        </p:nvSpPr>
        <p:spPr>
          <a:xfrm>
            <a:off x="8629015" y="3894455"/>
            <a:ext cx="1765300" cy="1198880"/>
          </a:xfrm>
          <a:prstGeom prst="rect">
            <a:avLst/>
          </a:prstGeom>
          <a:noFill/>
        </p:spPr>
        <p:txBody>
          <a:bodyPr wrap="none" rtlCol="0">
            <a:spAutoFit/>
          </a:bodyPr>
          <a:p>
            <a:pPr algn="l"/>
            <a:r>
              <a:rPr lang="en-IN" altLang="en-US" b="1" dirty="0">
                <a:latin typeface="Calibri" panose="020F0502020204030204" charset="0"/>
                <a:sym typeface="+mn-ea"/>
              </a:rPr>
              <a:t>Internal Guide:</a:t>
            </a:r>
            <a:endParaRPr lang="en-IN" altLang="en-US" b="1" dirty="0">
              <a:latin typeface="Calibri" panose="020F0502020204030204" charset="0"/>
            </a:endParaRPr>
          </a:p>
          <a:p>
            <a:pPr algn="l"/>
            <a:r>
              <a:rPr lang="en-GB" altLang="en-US">
                <a:latin typeface="Calibri" panose="020F0502020204030204" charset="0"/>
                <a:sym typeface="+mn-ea"/>
              </a:rPr>
              <a:t>Dr. Aruna Rao S.L</a:t>
            </a:r>
            <a:endParaRPr lang="en-GB" altLang="en-US">
              <a:latin typeface="Calibri" panose="020F0502020204030204" charset="0"/>
            </a:endParaRPr>
          </a:p>
          <a:p>
            <a:pPr algn="l"/>
            <a:r>
              <a:rPr lang="en-GB" altLang="en-US">
                <a:latin typeface="Calibri" panose="020F0502020204030204" charset="0"/>
                <a:sym typeface="+mn-ea"/>
              </a:rPr>
              <a:t>Professor &amp; HoD</a:t>
            </a:r>
            <a:endParaRPr lang="en-GB" altLang="en-US">
              <a:latin typeface="Calibri" panose="020F0502020204030204" charset="0"/>
            </a:endParaRPr>
          </a:p>
          <a:p>
            <a:endParaRPr lang="en-GB" altLang="en-US"/>
          </a:p>
        </p:txBody>
      </p:sp>
      <p:sp>
        <p:nvSpPr>
          <p:cNvPr id="9" name="Text Box 8"/>
          <p:cNvSpPr txBox="1"/>
          <p:nvPr/>
        </p:nvSpPr>
        <p:spPr>
          <a:xfrm>
            <a:off x="4979670" y="6424295"/>
            <a:ext cx="2630170" cy="645160"/>
          </a:xfrm>
          <a:prstGeom prst="rect">
            <a:avLst/>
          </a:prstGeom>
          <a:noFill/>
        </p:spPr>
        <p:txBody>
          <a:bodyPr wrap="none" rtlCol="0">
            <a:spAutoFit/>
          </a:bodyPr>
          <a:p>
            <a:pPr algn="l"/>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pPr algn="l"/>
            <a:endParaRPr lang="en-US" altLang="en-US" sz="1200">
              <a:latin typeface="Calibri" panose="020F0502020204030204" charset="0"/>
            </a:endParaRPr>
          </a:p>
          <a:p>
            <a:endParaRPr lang="en-GB" altLang="en-US"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1"/>
          <p:cNvPicPr>
            <a:picLocks noChangeAspect="1"/>
          </p:cNvPicPr>
          <p:nvPr>
            <p:ph sz="half" idx="1"/>
          </p:nvPr>
        </p:nvPicPr>
        <p:blipFill>
          <a:blip r:embed="rId1"/>
          <a:stretch>
            <a:fillRect/>
          </a:stretch>
        </p:blipFill>
        <p:spPr>
          <a:xfrm>
            <a:off x="838200" y="3994150"/>
            <a:ext cx="5181600" cy="2402205"/>
          </a:xfrm>
          <a:prstGeom prst="rect">
            <a:avLst/>
          </a:prstGeom>
          <a:noFill/>
          <a:ln w="9525">
            <a:noFill/>
          </a:ln>
        </p:spPr>
      </p:pic>
      <p:pic>
        <p:nvPicPr>
          <p:cNvPr id="6" name="Picture -2147482610"/>
          <p:cNvPicPr>
            <a:picLocks noChangeAspect="1"/>
          </p:cNvPicPr>
          <p:nvPr>
            <p:ph sz="half" idx="2"/>
          </p:nvPr>
        </p:nvPicPr>
        <p:blipFill>
          <a:blip r:embed="rId2"/>
          <a:stretch>
            <a:fillRect/>
          </a:stretch>
        </p:blipFill>
        <p:spPr>
          <a:xfrm>
            <a:off x="6398260" y="3979545"/>
            <a:ext cx="5181600" cy="2308860"/>
          </a:xfrm>
          <a:prstGeom prst="rect">
            <a:avLst/>
          </a:prstGeom>
          <a:noFill/>
          <a:ln w="9525">
            <a:noFill/>
          </a:ln>
        </p:spPr>
      </p:pic>
      <p:pic>
        <p:nvPicPr>
          <p:cNvPr id="12" name="Picture 11"/>
          <p:cNvPicPr>
            <a:picLocks noChangeAspect="1"/>
          </p:cNvPicPr>
          <p:nvPr/>
        </p:nvPicPr>
        <p:blipFill>
          <a:blip r:embed="rId3"/>
          <a:stretch>
            <a:fillRect/>
          </a:stretch>
        </p:blipFill>
        <p:spPr>
          <a:xfrm>
            <a:off x="838200" y="261620"/>
            <a:ext cx="5680075" cy="3536950"/>
          </a:xfrm>
          <a:prstGeom prst="rect">
            <a:avLst/>
          </a:prstGeom>
        </p:spPr>
      </p:pic>
      <p:pic>
        <p:nvPicPr>
          <p:cNvPr id="13" name="Picture 12"/>
          <p:cNvPicPr>
            <a:picLocks noChangeAspect="1"/>
          </p:cNvPicPr>
          <p:nvPr/>
        </p:nvPicPr>
        <p:blipFill>
          <a:blip r:embed="rId4"/>
          <a:stretch>
            <a:fillRect/>
          </a:stretch>
        </p:blipFill>
        <p:spPr>
          <a:xfrm>
            <a:off x="6610350" y="261620"/>
            <a:ext cx="4969510" cy="1728470"/>
          </a:xfrm>
          <a:prstGeom prst="rect">
            <a:avLst/>
          </a:prstGeom>
        </p:spPr>
      </p:pic>
      <p:pic>
        <p:nvPicPr>
          <p:cNvPr id="14" name="Picture 13"/>
          <p:cNvPicPr>
            <a:picLocks noChangeAspect="1"/>
          </p:cNvPicPr>
          <p:nvPr/>
        </p:nvPicPr>
        <p:blipFill>
          <a:blip r:embed="rId5"/>
          <a:stretch>
            <a:fillRect/>
          </a:stretch>
        </p:blipFill>
        <p:spPr>
          <a:xfrm>
            <a:off x="6610350" y="2143125"/>
            <a:ext cx="4969510" cy="16554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9" name="Text Box 8"/>
          <p:cNvSpPr txBox="1"/>
          <p:nvPr/>
        </p:nvSpPr>
        <p:spPr>
          <a:xfrm>
            <a:off x="4979670" y="6424295"/>
            <a:ext cx="2630170" cy="645160"/>
          </a:xfrm>
          <a:prstGeom prst="rect">
            <a:avLst/>
          </a:prstGeom>
          <a:noFill/>
        </p:spPr>
        <p:txBody>
          <a:bodyPr wrap="none" rtlCol="0">
            <a:spAutoFit/>
          </a:bodyPr>
          <a:p>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endParaRPr lang="en-US" altLang="en-US" sz="1200">
              <a:latin typeface="Calibri" panose="020F0502020204030204" charset="0"/>
            </a:endParaRPr>
          </a:p>
          <a:p>
            <a:endParaRPr lang="en-GB" altLang="en-US" sz="1200"/>
          </a:p>
        </p:txBody>
      </p:sp>
      <p:sp>
        <p:nvSpPr>
          <p:cNvPr id="2" name="Text Box 1"/>
          <p:cNvSpPr txBox="1"/>
          <p:nvPr/>
        </p:nvSpPr>
        <p:spPr>
          <a:xfrm>
            <a:off x="1870710" y="983615"/>
            <a:ext cx="3947795" cy="460375"/>
          </a:xfrm>
          <a:prstGeom prst="rect">
            <a:avLst/>
          </a:prstGeom>
          <a:noFill/>
        </p:spPr>
        <p:txBody>
          <a:bodyPr wrap="none" rtlCol="0">
            <a:spAutoFit/>
          </a:bodyPr>
          <a:p>
            <a:r>
              <a:rPr lang="en-US" altLang="en-IN" sz="2400" b="1" dirty="0">
                <a:sym typeface="+mn-ea"/>
              </a:rPr>
              <a:t>MODULE 2 IMPLEMENTATION</a:t>
            </a:r>
            <a:endParaRPr lang="en-GB" altLang="en-US" sz="2400"/>
          </a:p>
        </p:txBody>
      </p:sp>
      <p:sp>
        <p:nvSpPr>
          <p:cNvPr id="3" name="Text Box 2"/>
          <p:cNvSpPr txBox="1"/>
          <p:nvPr/>
        </p:nvSpPr>
        <p:spPr>
          <a:xfrm>
            <a:off x="1946275" y="1692910"/>
            <a:ext cx="1788795" cy="368300"/>
          </a:xfrm>
          <a:prstGeom prst="rect">
            <a:avLst/>
          </a:prstGeom>
          <a:noFill/>
        </p:spPr>
        <p:txBody>
          <a:bodyPr wrap="none" rtlCol="0">
            <a:spAutoFit/>
          </a:bodyPr>
          <a:p>
            <a:r>
              <a:rPr lang="en-GB" altLang="en-US"/>
              <a:t>3.Matching game</a:t>
            </a:r>
            <a:endParaRPr lang="en-GB" altLang="en-US"/>
          </a:p>
        </p:txBody>
      </p:sp>
      <p:pic>
        <p:nvPicPr>
          <p:cNvPr id="5" name="Picture 4"/>
          <p:cNvPicPr>
            <a:picLocks noChangeAspect="1"/>
          </p:cNvPicPr>
          <p:nvPr/>
        </p:nvPicPr>
        <p:blipFill>
          <a:blip r:embed="rId3"/>
          <a:stretch>
            <a:fillRect/>
          </a:stretch>
        </p:blipFill>
        <p:spPr>
          <a:xfrm>
            <a:off x="706120" y="2256790"/>
            <a:ext cx="4813300" cy="3971925"/>
          </a:xfrm>
          <a:prstGeom prst="rect">
            <a:avLst/>
          </a:prstGeom>
        </p:spPr>
      </p:pic>
      <p:pic>
        <p:nvPicPr>
          <p:cNvPr id="6" name="Picture 5"/>
          <p:cNvPicPr>
            <a:picLocks noChangeAspect="1"/>
          </p:cNvPicPr>
          <p:nvPr/>
        </p:nvPicPr>
        <p:blipFill>
          <a:blip r:embed="rId4"/>
          <a:stretch>
            <a:fillRect/>
          </a:stretch>
        </p:blipFill>
        <p:spPr>
          <a:xfrm>
            <a:off x="5719445" y="1443355"/>
            <a:ext cx="5996305" cy="2553970"/>
          </a:xfrm>
          <a:prstGeom prst="rect">
            <a:avLst/>
          </a:prstGeom>
        </p:spPr>
      </p:pic>
      <p:pic>
        <p:nvPicPr>
          <p:cNvPr id="7" name="Picture 6"/>
          <p:cNvPicPr>
            <a:picLocks noChangeAspect="1"/>
          </p:cNvPicPr>
          <p:nvPr/>
        </p:nvPicPr>
        <p:blipFill>
          <a:blip r:embed="rId5"/>
          <a:stretch>
            <a:fillRect/>
          </a:stretch>
        </p:blipFill>
        <p:spPr>
          <a:xfrm>
            <a:off x="5719445" y="4121150"/>
            <a:ext cx="5996305" cy="21113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1"/>
          <p:cNvPicPr>
            <a:picLocks noChangeAspect="1"/>
          </p:cNvPicPr>
          <p:nvPr>
            <p:ph sz="half" idx="1"/>
          </p:nvPr>
        </p:nvPicPr>
        <p:blipFill>
          <a:blip r:embed="rId1"/>
          <a:stretch>
            <a:fillRect/>
          </a:stretch>
        </p:blipFill>
        <p:spPr>
          <a:xfrm>
            <a:off x="8454390" y="2250440"/>
            <a:ext cx="3154680" cy="3878580"/>
          </a:xfrm>
          <a:prstGeom prst="rect">
            <a:avLst/>
          </a:prstGeom>
          <a:noFill/>
          <a:ln w="9525">
            <a:noFill/>
          </a:ln>
        </p:spPr>
      </p:pic>
      <p:pic>
        <p:nvPicPr>
          <p:cNvPr id="6" name="Content Placeholder 5"/>
          <p:cNvPicPr>
            <a:picLocks noChangeAspect="1"/>
          </p:cNvPicPr>
          <p:nvPr>
            <p:ph sz="half" idx="2"/>
          </p:nvPr>
        </p:nvPicPr>
        <p:blipFill>
          <a:blip r:embed="rId2"/>
          <a:stretch>
            <a:fillRect/>
          </a:stretch>
        </p:blipFill>
        <p:spPr>
          <a:xfrm>
            <a:off x="513715" y="649605"/>
            <a:ext cx="11110595" cy="1332865"/>
          </a:xfrm>
          <a:prstGeom prst="rect">
            <a:avLst/>
          </a:prstGeom>
        </p:spPr>
      </p:pic>
      <p:pic>
        <p:nvPicPr>
          <p:cNvPr id="8" name="Picture 7"/>
          <p:cNvPicPr>
            <a:picLocks noChangeAspect="1"/>
          </p:cNvPicPr>
          <p:nvPr/>
        </p:nvPicPr>
        <p:blipFill>
          <a:blip r:embed="rId3"/>
          <a:stretch>
            <a:fillRect/>
          </a:stretch>
        </p:blipFill>
        <p:spPr>
          <a:xfrm>
            <a:off x="513715" y="2250440"/>
            <a:ext cx="7609840" cy="3878580"/>
          </a:xfrm>
          <a:prstGeom prst="rect">
            <a:avLst/>
          </a:prstGeom>
        </p:spPr>
      </p:pic>
      <p:sp>
        <p:nvSpPr>
          <p:cNvPr id="2" name="Text Box 1"/>
          <p:cNvSpPr txBox="1"/>
          <p:nvPr/>
        </p:nvSpPr>
        <p:spPr>
          <a:xfrm>
            <a:off x="5047615" y="6396990"/>
            <a:ext cx="5405755" cy="275590"/>
          </a:xfrm>
          <a:prstGeom prst="rect">
            <a:avLst/>
          </a:prstGeom>
          <a:noFill/>
        </p:spPr>
        <p:txBody>
          <a:bodyPr wrap="square" rtlCol="0" anchor="t">
            <a:spAutoFit/>
          </a:bodyPr>
          <a:p>
            <a:pPr algn="l"/>
            <a:r>
              <a:rPr lang="en-US" altLang="en-GB" sz="1200">
                <a:latin typeface="Calibri" panose="020F0502020204030204" charset="0"/>
                <a:sym typeface="+mn-ea"/>
              </a:rPr>
              <a:t>Department of Information Technology </a:t>
            </a:r>
            <a:endParaRPr lang="en-US" altLang="en-GB" sz="1200">
              <a:latin typeface="Calibri" panose="020F0502020204030204"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9" name="Text Box 8"/>
          <p:cNvSpPr txBox="1"/>
          <p:nvPr/>
        </p:nvSpPr>
        <p:spPr>
          <a:xfrm>
            <a:off x="4979670" y="6424295"/>
            <a:ext cx="2630170" cy="645160"/>
          </a:xfrm>
          <a:prstGeom prst="rect">
            <a:avLst/>
          </a:prstGeom>
          <a:noFill/>
        </p:spPr>
        <p:txBody>
          <a:bodyPr wrap="none" rtlCol="0">
            <a:spAutoFit/>
          </a:bodyPr>
          <a:p>
            <a:pPr algn="l"/>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pPr algn="l"/>
            <a:endParaRPr lang="en-US" altLang="en-US" sz="1200">
              <a:latin typeface="Calibri" panose="020F0502020204030204" charset="0"/>
            </a:endParaRPr>
          </a:p>
          <a:p>
            <a:endParaRPr lang="en-GB" altLang="en-US" sz="1200"/>
          </a:p>
        </p:txBody>
      </p:sp>
      <p:sp>
        <p:nvSpPr>
          <p:cNvPr id="3" name="Text Box 2"/>
          <p:cNvSpPr txBox="1"/>
          <p:nvPr/>
        </p:nvSpPr>
        <p:spPr>
          <a:xfrm>
            <a:off x="1704340" y="848360"/>
            <a:ext cx="3947795" cy="460375"/>
          </a:xfrm>
          <a:prstGeom prst="rect">
            <a:avLst/>
          </a:prstGeom>
          <a:noFill/>
        </p:spPr>
        <p:txBody>
          <a:bodyPr wrap="none" rtlCol="0">
            <a:spAutoFit/>
          </a:bodyPr>
          <a:p>
            <a:pPr algn="l"/>
            <a:r>
              <a:rPr lang="en-US" altLang="en-IN" sz="2400" b="1" dirty="0">
                <a:sym typeface="+mn-ea"/>
              </a:rPr>
              <a:t>MODULE 3 IMPLEMENTATION</a:t>
            </a:r>
            <a:endParaRPr lang="en-GB" altLang="en-US" sz="2400"/>
          </a:p>
        </p:txBody>
      </p:sp>
      <p:graphicFrame>
        <p:nvGraphicFramePr>
          <p:cNvPr id="5" name="Table 4"/>
          <p:cNvGraphicFramePr/>
          <p:nvPr/>
        </p:nvGraphicFramePr>
        <p:xfrm>
          <a:off x="635000" y="1577975"/>
          <a:ext cx="11318875" cy="5120005"/>
        </p:xfrm>
        <a:graphic>
          <a:graphicData uri="http://schemas.openxmlformats.org/drawingml/2006/table">
            <a:tbl>
              <a:tblPr firstRow="1" bandRow="1">
                <a:tableStyleId>{5C22544A-7EE6-4342-B048-85BDC9FD1C3A}</a:tableStyleId>
              </a:tblPr>
              <a:tblGrid>
                <a:gridCol w="1826260"/>
                <a:gridCol w="1056640"/>
                <a:gridCol w="1358900"/>
                <a:gridCol w="1387475"/>
                <a:gridCol w="5689600"/>
              </a:tblGrid>
              <a:tr h="1133475">
                <a:tc>
                  <a:txBody>
                    <a:bodyPr/>
                    <a:p>
                      <a:pPr>
                        <a:buNone/>
                      </a:pPr>
                      <a:r>
                        <a:rPr lang="en-US" altLang="en-GB"/>
                        <a:t>Game</a:t>
                      </a:r>
                      <a:endParaRPr lang="en-US" altLang="en-GB"/>
                    </a:p>
                  </a:txBody>
                  <a:tcPr/>
                </a:tc>
                <a:tc>
                  <a:txBody>
                    <a:bodyPr/>
                    <a:p>
                      <a:pPr>
                        <a:buNone/>
                      </a:pPr>
                      <a:r>
                        <a:rPr lang="en-US" altLang="en-GB"/>
                        <a:t>Age </a:t>
                      </a:r>
                      <a:endParaRPr lang="en-US" altLang="en-GB"/>
                    </a:p>
                  </a:txBody>
                  <a:tcPr/>
                </a:tc>
                <a:tc>
                  <a:txBody>
                    <a:bodyPr/>
                    <a:p>
                      <a:pPr>
                        <a:buNone/>
                      </a:pPr>
                      <a:r>
                        <a:rPr lang="en-US" altLang="en-GB" sz="1800">
                          <a:sym typeface="+mn-ea"/>
                        </a:rPr>
                        <a:t>Number of people</a:t>
                      </a:r>
                      <a:endParaRPr lang="en-US" altLang="en-GB" sz="1800"/>
                    </a:p>
                    <a:p>
                      <a:pPr>
                        <a:buNone/>
                      </a:pPr>
                      <a:endParaRPr lang="en-US" altLang="en-GB"/>
                    </a:p>
                  </a:txBody>
                  <a:tcPr/>
                </a:tc>
                <a:tc>
                  <a:txBody>
                    <a:bodyPr/>
                    <a:p>
                      <a:pPr>
                        <a:buNone/>
                      </a:pPr>
                      <a:r>
                        <a:rPr lang="en-US" altLang="en-GB"/>
                        <a:t>Score Range</a:t>
                      </a:r>
                      <a:endParaRPr lang="en-US" altLang="en-GB"/>
                    </a:p>
                  </a:txBody>
                  <a:tcPr/>
                </a:tc>
                <a:tc>
                  <a:txBody>
                    <a:bodyPr/>
                    <a:p>
                      <a:pPr>
                        <a:buNone/>
                      </a:pPr>
                      <a:r>
                        <a:rPr lang="en-US" altLang="en-GB"/>
                        <a:t>observation</a:t>
                      </a:r>
                      <a:endParaRPr lang="en-US" altLang="en-GB"/>
                    </a:p>
                  </a:txBody>
                  <a:tcPr/>
                </a:tc>
              </a:tr>
              <a:tr h="982345">
                <a:tc>
                  <a:txBody>
                    <a:bodyPr/>
                    <a:p>
                      <a:pPr>
                        <a:buNone/>
                      </a:pPr>
                      <a:r>
                        <a:rPr lang="en-US" altLang="en-GB"/>
                        <a:t>Numbe</a:t>
                      </a:r>
                      <a:r>
                        <a:rPr lang="en-IN" altLang="en-US"/>
                        <a:t>r</a:t>
                      </a:r>
                      <a:r>
                        <a:rPr lang="en-US" altLang="en-GB"/>
                        <a:t> Sort</a:t>
                      </a:r>
                      <a:endParaRPr lang="en-US" altLang="en-GB"/>
                    </a:p>
                  </a:txBody>
                  <a:tcPr/>
                </a:tc>
                <a:tc>
                  <a:txBody>
                    <a:bodyPr/>
                    <a:p>
                      <a:pPr>
                        <a:buNone/>
                      </a:pPr>
                      <a:r>
                        <a:rPr lang="en-IN" altLang="en-GB"/>
                        <a:t>45 - 75</a:t>
                      </a:r>
                      <a:endParaRPr lang="en-IN" altLang="en-GB"/>
                    </a:p>
                  </a:txBody>
                  <a:tcPr/>
                </a:tc>
                <a:tc>
                  <a:txBody>
                    <a:bodyPr/>
                    <a:p>
                      <a:pPr>
                        <a:buNone/>
                      </a:pPr>
                      <a:r>
                        <a:rPr lang="en-IN" altLang="en-GB"/>
                        <a:t>22</a:t>
                      </a:r>
                      <a:endParaRPr lang="en-IN" altLang="en-GB"/>
                    </a:p>
                  </a:txBody>
                  <a:tcPr/>
                </a:tc>
                <a:tc>
                  <a:txBody>
                    <a:bodyPr/>
                    <a:p>
                      <a:pPr>
                        <a:buNone/>
                      </a:pPr>
                      <a:r>
                        <a:rPr lang="en-IN" altLang="en-GB"/>
                        <a:t>75 - 450</a:t>
                      </a:r>
                      <a:endParaRPr lang="en-IN" altLang="en-GB"/>
                    </a:p>
                  </a:txBody>
                  <a:tcPr/>
                </a:tc>
                <a:tc>
                  <a:txBody>
                    <a:bodyPr/>
                    <a:p>
                      <a:pPr>
                        <a:buNone/>
                      </a:pPr>
                      <a:r>
                        <a:rPr lang="en-IN" altLang="en-GB"/>
                        <a:t>A normal person is able to remember the numbers at max till 7 circles.</a:t>
                      </a:r>
                      <a:endParaRPr lang="en-IN" altLang="en-GB"/>
                    </a:p>
                  </a:txBody>
                  <a:tcPr/>
                </a:tc>
              </a:tr>
              <a:tr h="982345">
                <a:tc>
                  <a:txBody>
                    <a:bodyPr/>
                    <a:p>
                      <a:pPr>
                        <a:buNone/>
                      </a:pPr>
                      <a:r>
                        <a:rPr lang="en-IN" altLang="en-US" sz="1800">
                          <a:sym typeface="+mn-ea"/>
                        </a:rPr>
                        <a:t>Does c</a:t>
                      </a:r>
                      <a:r>
                        <a:rPr lang="en-US" altLang="en-GB" sz="1800">
                          <a:sym typeface="+mn-ea"/>
                        </a:rPr>
                        <a:t>ard match</a:t>
                      </a:r>
                      <a:r>
                        <a:rPr lang="en-IN" altLang="en-US" sz="1800">
                          <a:sym typeface="+mn-ea"/>
                        </a:rPr>
                        <a:t> or not</a:t>
                      </a:r>
                      <a:r>
                        <a:rPr lang="en-GB" altLang="en-IN" sz="1800">
                          <a:sym typeface="+mn-ea"/>
                        </a:rPr>
                        <a:t>?</a:t>
                      </a:r>
                      <a:endParaRPr lang="en-US" altLang="en-GB" sz="1800"/>
                    </a:p>
                    <a:p>
                      <a:pPr>
                        <a:buNone/>
                      </a:pPr>
                      <a:endParaRPr lang="en-IN" altLang="en-US"/>
                    </a:p>
                  </a:txBody>
                  <a:tcPr/>
                </a:tc>
                <a:tc>
                  <a:txBody>
                    <a:bodyPr/>
                    <a:p>
                      <a:pPr>
                        <a:buNone/>
                      </a:pPr>
                      <a:r>
                        <a:rPr lang="en-IN" altLang="en-GB" sz="1800">
                          <a:sym typeface="+mn-ea"/>
                        </a:rPr>
                        <a:t>45 - 75</a:t>
                      </a:r>
                      <a:endParaRPr lang="en-GB" altLang="en-US" sz="1800"/>
                    </a:p>
                    <a:p>
                      <a:pPr>
                        <a:buNone/>
                      </a:pPr>
                      <a:endParaRPr lang="en-IN" altLang="en-GB"/>
                    </a:p>
                  </a:txBody>
                  <a:tcPr/>
                </a:tc>
                <a:tc>
                  <a:txBody>
                    <a:bodyPr/>
                    <a:p>
                      <a:pPr>
                        <a:buNone/>
                      </a:pPr>
                      <a:r>
                        <a:rPr lang="en-IN" altLang="en-GB" sz="1800"/>
                        <a:t>22</a:t>
                      </a:r>
                      <a:endParaRPr lang="en-GB" altLang="en-US" sz="1800"/>
                    </a:p>
                    <a:p>
                      <a:pPr>
                        <a:buNone/>
                      </a:pPr>
                      <a:endParaRPr lang="en-IN" altLang="en-GB"/>
                    </a:p>
                  </a:txBody>
                  <a:tcPr/>
                </a:tc>
                <a:tc>
                  <a:txBody>
                    <a:bodyPr/>
                    <a:p>
                      <a:pPr>
                        <a:buNone/>
                      </a:pPr>
                      <a:r>
                        <a:rPr lang="en-IN" altLang="en-GB" sz="1800">
                          <a:sym typeface="+mn-ea"/>
                        </a:rPr>
                        <a:t>90 - 300</a:t>
                      </a:r>
                      <a:endParaRPr lang="en-IN" altLang="en-GB" sz="1800"/>
                    </a:p>
                    <a:p>
                      <a:pPr>
                        <a:buNone/>
                      </a:pPr>
                      <a:endParaRPr lang="en-IN" altLang="en-GB"/>
                    </a:p>
                  </a:txBody>
                  <a:tcPr/>
                </a:tc>
                <a:tc>
                  <a:txBody>
                    <a:bodyPr/>
                    <a:p>
                      <a:pPr>
                        <a:buNone/>
                      </a:pPr>
                      <a:r>
                        <a:rPr lang="en-IN" altLang="en-GB" sz="1800">
                          <a:sym typeface="+mn-ea"/>
                        </a:rPr>
                        <a:t>1 - 2 seconds per tap</a:t>
                      </a:r>
                      <a:endParaRPr lang="en-IN" altLang="en-GB" sz="1800"/>
                    </a:p>
                    <a:p>
                      <a:pPr>
                        <a:buNone/>
                      </a:pPr>
                      <a:endParaRPr lang="en-IN" altLang="en-GB"/>
                    </a:p>
                  </a:txBody>
                  <a:tcPr/>
                </a:tc>
              </a:tr>
              <a:tr h="1058545">
                <a:tc>
                  <a:txBody>
                    <a:bodyPr/>
                    <a:p>
                      <a:pPr>
                        <a:buNone/>
                      </a:pPr>
                      <a:r>
                        <a:rPr lang="en-US" altLang="en-GB"/>
                        <a:t>Matching game</a:t>
                      </a:r>
                      <a:endParaRPr lang="en-US" altLang="en-GB"/>
                    </a:p>
                  </a:txBody>
                  <a:tcPr/>
                </a:tc>
                <a:tc>
                  <a:txBody>
                    <a:bodyPr/>
                    <a:p>
                      <a:pPr>
                        <a:buNone/>
                      </a:pPr>
                      <a:r>
                        <a:rPr lang="en-IN" altLang="en-GB" sz="1800">
                          <a:sym typeface="+mn-ea"/>
                        </a:rPr>
                        <a:t>45 - 75</a:t>
                      </a:r>
                      <a:endParaRPr lang="en-GB" altLang="en-US"/>
                    </a:p>
                  </a:txBody>
                  <a:tcPr/>
                </a:tc>
                <a:tc>
                  <a:txBody>
                    <a:bodyPr/>
                    <a:p>
                      <a:pPr>
                        <a:buNone/>
                      </a:pPr>
                      <a:r>
                        <a:rPr lang="en-IN" altLang="en-GB"/>
                        <a:t>22</a:t>
                      </a:r>
                      <a:endParaRPr lang="en-IN" altLang="en-GB"/>
                    </a:p>
                  </a:txBody>
                  <a:tcPr/>
                </a:tc>
                <a:tc>
                  <a:txBody>
                    <a:bodyPr/>
                    <a:p>
                      <a:pPr>
                        <a:buNone/>
                      </a:pPr>
                      <a:r>
                        <a:rPr lang="en-IN" altLang="en-GB"/>
                        <a:t>130 - 280</a:t>
                      </a:r>
                      <a:endParaRPr lang="en-IN" altLang="en-GB"/>
                    </a:p>
                  </a:txBody>
                  <a:tcPr/>
                </a:tc>
                <a:tc>
                  <a:txBody>
                    <a:bodyPr/>
                    <a:p>
                      <a:pPr>
                        <a:buNone/>
                      </a:pPr>
                      <a:r>
                        <a:rPr lang="en-IN" altLang="en-GB"/>
                        <a:t>For a normal pe</a:t>
                      </a:r>
                      <a:r>
                        <a:rPr lang="en-US" altLang="en-IN"/>
                        <a:t>ople in</a:t>
                      </a:r>
                      <a:r>
                        <a:rPr lang="en-IN" altLang="en-GB"/>
                        <a:t>itially when all the cards are unmatched, it takes more moves but when the number of cards keep reducing, we can complete with least moves</a:t>
                      </a:r>
                      <a:endParaRPr lang="en-IN" altLang="en-GB"/>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9" name="Text Box 8"/>
          <p:cNvSpPr txBox="1"/>
          <p:nvPr/>
        </p:nvSpPr>
        <p:spPr>
          <a:xfrm>
            <a:off x="4979670" y="6424295"/>
            <a:ext cx="2630170" cy="645160"/>
          </a:xfrm>
          <a:prstGeom prst="rect">
            <a:avLst/>
          </a:prstGeom>
          <a:noFill/>
        </p:spPr>
        <p:txBody>
          <a:bodyPr wrap="none" rtlCol="0">
            <a:spAutoFit/>
          </a:bodyPr>
          <a:p>
            <a:pPr algn="l"/>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pPr algn="l"/>
            <a:endParaRPr lang="en-US" altLang="en-US" sz="1200">
              <a:latin typeface="Calibri" panose="020F0502020204030204" charset="0"/>
            </a:endParaRPr>
          </a:p>
          <a:p>
            <a:endParaRPr lang="en-GB" altLang="en-US" sz="1200"/>
          </a:p>
        </p:txBody>
      </p:sp>
      <p:sp>
        <p:nvSpPr>
          <p:cNvPr id="2" name="Text Box 1"/>
          <p:cNvSpPr txBox="1"/>
          <p:nvPr/>
        </p:nvSpPr>
        <p:spPr>
          <a:xfrm>
            <a:off x="1825625" y="1146175"/>
            <a:ext cx="2514600" cy="460375"/>
          </a:xfrm>
          <a:prstGeom prst="rect">
            <a:avLst/>
          </a:prstGeom>
          <a:noFill/>
        </p:spPr>
        <p:txBody>
          <a:bodyPr wrap="none" rtlCol="0">
            <a:spAutoFit/>
          </a:bodyPr>
          <a:p>
            <a:r>
              <a:rPr lang="en-GB" altLang="en-US" sz="2400" b="1"/>
              <a:t>EXECUTION VIDEO</a:t>
            </a:r>
            <a:endParaRPr lang="en-GB" altLang="en-US" sz="2400" b="1"/>
          </a:p>
        </p:txBody>
      </p:sp>
      <p:pic>
        <p:nvPicPr>
          <p:cNvPr id="3" name="demo video">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2925445" y="1951355"/>
            <a:ext cx="6737985" cy="31572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9" name="Text Box 8"/>
          <p:cNvSpPr txBox="1"/>
          <p:nvPr/>
        </p:nvSpPr>
        <p:spPr>
          <a:xfrm>
            <a:off x="4979670" y="6424295"/>
            <a:ext cx="2630170" cy="645160"/>
          </a:xfrm>
          <a:prstGeom prst="rect">
            <a:avLst/>
          </a:prstGeom>
          <a:noFill/>
        </p:spPr>
        <p:txBody>
          <a:bodyPr wrap="none" rtlCol="0">
            <a:spAutoFit/>
          </a:bodyPr>
          <a:p>
            <a:pPr algn="l"/>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pPr algn="l"/>
            <a:endParaRPr lang="en-US" altLang="en-US" sz="1200">
              <a:latin typeface="Calibri" panose="020F0502020204030204" charset="0"/>
            </a:endParaRPr>
          </a:p>
          <a:p>
            <a:endParaRPr lang="en-GB" altLang="en-US" sz="1200"/>
          </a:p>
        </p:txBody>
      </p:sp>
      <p:sp>
        <p:nvSpPr>
          <p:cNvPr id="2" name="Text Box 1"/>
          <p:cNvSpPr txBox="1"/>
          <p:nvPr/>
        </p:nvSpPr>
        <p:spPr>
          <a:xfrm>
            <a:off x="1976120" y="1028700"/>
            <a:ext cx="4692650" cy="460375"/>
          </a:xfrm>
          <a:prstGeom prst="rect">
            <a:avLst/>
          </a:prstGeom>
          <a:noFill/>
        </p:spPr>
        <p:txBody>
          <a:bodyPr wrap="none" rtlCol="0">
            <a:spAutoFit/>
          </a:bodyPr>
          <a:p>
            <a:r>
              <a:rPr lang="en-GB" altLang="en-US" sz="2400" b="1"/>
              <a:t>ANALYSIS OF RESULTS , DISCUSSION</a:t>
            </a:r>
            <a:endParaRPr lang="en-GB" altLang="en-US" sz="2400" b="1"/>
          </a:p>
        </p:txBody>
      </p:sp>
      <p:pic>
        <p:nvPicPr>
          <p:cNvPr id="3" name="Picture 2"/>
          <p:cNvPicPr>
            <a:picLocks noChangeAspect="1"/>
          </p:cNvPicPr>
          <p:nvPr/>
        </p:nvPicPr>
        <p:blipFill>
          <a:blip r:embed="rId3"/>
          <a:stretch>
            <a:fillRect/>
          </a:stretch>
        </p:blipFill>
        <p:spPr>
          <a:xfrm>
            <a:off x="9564370" y="1656080"/>
            <a:ext cx="1905000" cy="4210050"/>
          </a:xfrm>
          <a:prstGeom prst="rect">
            <a:avLst/>
          </a:prstGeom>
        </p:spPr>
      </p:pic>
      <p:pic>
        <p:nvPicPr>
          <p:cNvPr id="4" name="Picture 3"/>
          <p:cNvPicPr>
            <a:picLocks noChangeAspect="1"/>
          </p:cNvPicPr>
          <p:nvPr/>
        </p:nvPicPr>
        <p:blipFill>
          <a:blip r:embed="rId4"/>
          <a:stretch>
            <a:fillRect/>
          </a:stretch>
        </p:blipFill>
        <p:spPr>
          <a:xfrm>
            <a:off x="5034280" y="1656080"/>
            <a:ext cx="1876425" cy="4191000"/>
          </a:xfrm>
          <a:prstGeom prst="rect">
            <a:avLst/>
          </a:prstGeom>
        </p:spPr>
      </p:pic>
      <p:pic>
        <p:nvPicPr>
          <p:cNvPr id="5" name="Picture 4"/>
          <p:cNvPicPr>
            <a:picLocks noChangeAspect="1"/>
          </p:cNvPicPr>
          <p:nvPr/>
        </p:nvPicPr>
        <p:blipFill>
          <a:blip r:embed="rId5"/>
          <a:stretch>
            <a:fillRect/>
          </a:stretch>
        </p:blipFill>
        <p:spPr>
          <a:xfrm>
            <a:off x="7131685" y="1656080"/>
            <a:ext cx="1866900" cy="4162425"/>
          </a:xfrm>
          <a:prstGeom prst="rect">
            <a:avLst/>
          </a:prstGeom>
        </p:spPr>
      </p:pic>
      <p:pic>
        <p:nvPicPr>
          <p:cNvPr id="6" name="Picture 5"/>
          <p:cNvPicPr>
            <a:picLocks noChangeAspect="1"/>
          </p:cNvPicPr>
          <p:nvPr/>
        </p:nvPicPr>
        <p:blipFill>
          <a:blip r:embed="rId6"/>
          <a:stretch>
            <a:fillRect/>
          </a:stretch>
        </p:blipFill>
        <p:spPr>
          <a:xfrm>
            <a:off x="772795" y="1641475"/>
            <a:ext cx="1895475" cy="4152900"/>
          </a:xfrm>
          <a:prstGeom prst="rect">
            <a:avLst/>
          </a:prstGeom>
        </p:spPr>
      </p:pic>
      <p:pic>
        <p:nvPicPr>
          <p:cNvPr id="7" name="Picture 6"/>
          <p:cNvPicPr>
            <a:picLocks noChangeAspect="1"/>
          </p:cNvPicPr>
          <p:nvPr/>
        </p:nvPicPr>
        <p:blipFill>
          <a:blip r:embed="rId7"/>
          <a:stretch>
            <a:fillRect/>
          </a:stretch>
        </p:blipFill>
        <p:spPr>
          <a:xfrm>
            <a:off x="2889250" y="1641475"/>
            <a:ext cx="1924050" cy="4191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9" name="Text Box 8"/>
          <p:cNvSpPr txBox="1"/>
          <p:nvPr/>
        </p:nvSpPr>
        <p:spPr>
          <a:xfrm>
            <a:off x="4979670" y="6424295"/>
            <a:ext cx="2630170" cy="645160"/>
          </a:xfrm>
          <a:prstGeom prst="rect">
            <a:avLst/>
          </a:prstGeom>
          <a:noFill/>
        </p:spPr>
        <p:txBody>
          <a:bodyPr wrap="none" rtlCol="0">
            <a:spAutoFit/>
          </a:bodyPr>
          <a:p>
            <a:pPr algn="l"/>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pPr algn="l"/>
            <a:endParaRPr lang="en-US" altLang="en-US" sz="1200">
              <a:latin typeface="Calibri" panose="020F0502020204030204" charset="0"/>
            </a:endParaRPr>
          </a:p>
          <a:p>
            <a:endParaRPr lang="en-GB" altLang="en-US" sz="1200"/>
          </a:p>
        </p:txBody>
      </p:sp>
      <p:sp>
        <p:nvSpPr>
          <p:cNvPr id="2" name="Text Box 1"/>
          <p:cNvSpPr txBox="1"/>
          <p:nvPr/>
        </p:nvSpPr>
        <p:spPr>
          <a:xfrm>
            <a:off x="1976120" y="1028700"/>
            <a:ext cx="4476115" cy="460375"/>
          </a:xfrm>
          <a:prstGeom prst="rect">
            <a:avLst/>
          </a:prstGeom>
          <a:noFill/>
        </p:spPr>
        <p:txBody>
          <a:bodyPr wrap="none" rtlCol="0">
            <a:spAutoFit/>
          </a:bodyPr>
          <a:p>
            <a:r>
              <a:rPr lang="en-GB" altLang="en-US" sz="2400" b="1"/>
              <a:t>CONCLUSION AND FUTURE SCOPE</a:t>
            </a:r>
            <a:endParaRPr lang="en-GB" altLang="en-US" sz="2400" b="1"/>
          </a:p>
        </p:txBody>
      </p:sp>
      <p:sp>
        <p:nvSpPr>
          <p:cNvPr id="3" name="Text Box 2"/>
          <p:cNvSpPr txBox="1"/>
          <p:nvPr/>
        </p:nvSpPr>
        <p:spPr>
          <a:xfrm>
            <a:off x="1431925" y="1757680"/>
            <a:ext cx="9389745" cy="3138170"/>
          </a:xfrm>
          <a:prstGeom prst="rect">
            <a:avLst/>
          </a:prstGeom>
          <a:noFill/>
        </p:spPr>
        <p:txBody>
          <a:bodyPr wrap="square" rtlCol="0" anchor="t">
            <a:spAutoFit/>
          </a:bodyPr>
          <a:p>
            <a:pPr marL="285750" indent="-285750">
              <a:buFont typeface="Arial" panose="020B0604020202020204" pitchFamily="34" charset="0"/>
              <a:buChar char="•"/>
            </a:pPr>
            <a:r>
              <a:rPr lang="en-US">
                <a:latin typeface="Calibri (Body)" charset="0"/>
                <a:cs typeface="Calibri (Body)" charset="0"/>
              </a:rPr>
              <a:t>People never prefer to visit doctor until the symptoms get intensified, which generally happens in later stages of disease. </a:t>
            </a:r>
            <a:endParaRPr lang="en-US">
              <a:latin typeface="Calibri (Body)" charset="0"/>
              <a:cs typeface="Calibri (Body)" charset="0"/>
            </a:endParaRPr>
          </a:p>
          <a:p>
            <a:pPr marL="285750" indent="-285750">
              <a:buFont typeface="Arial" panose="020B0604020202020204" pitchFamily="34" charset="0"/>
              <a:buChar char="•"/>
            </a:pPr>
            <a:r>
              <a:rPr lang="en-US">
                <a:latin typeface="Calibri (Body)" charset="0"/>
                <a:cs typeface="Calibri (Body)" charset="0"/>
              </a:rPr>
              <a:t>CT scans, MRI scans and PET scans are performed when prescribed by doctor only. Hence diagnosing the disease and providing the proper medication for the patient in early stages of disease, will help in preventing the serious effects caused by the disease in later stages.</a:t>
            </a:r>
            <a:endParaRPr lang="en-US">
              <a:latin typeface="Calibri (Body)" charset="0"/>
              <a:cs typeface="Calibri (Body)" charset="0"/>
            </a:endParaRPr>
          </a:p>
          <a:p>
            <a:pPr marL="285750" indent="-285750">
              <a:buFont typeface="Arial" panose="020B0604020202020204" pitchFamily="34" charset="0"/>
              <a:buChar char="•"/>
            </a:pPr>
            <a:r>
              <a:rPr lang="en-IN" altLang="en-US">
                <a:latin typeface="Calibri (Body)" charset="0"/>
                <a:cs typeface="Calibri (Body)" charset="0"/>
              </a:rPr>
              <a:t> The mobile applicion developed will help to diagonize the disease in early stage by playing the     games</a:t>
            </a:r>
            <a:r>
              <a:rPr lang="en-US">
                <a:latin typeface="Calibri (Body)" charset="0"/>
                <a:cs typeface="Calibri (Body)" charset="0"/>
              </a:rPr>
              <a:t>.</a:t>
            </a:r>
            <a:endParaRPr lang="en-US">
              <a:latin typeface="Calibri (Body)" charset="0"/>
              <a:cs typeface="Calibri (Body)" charset="0"/>
            </a:endParaRPr>
          </a:p>
          <a:p>
            <a:pPr marL="285750" indent="-285750">
              <a:buFont typeface="Arial" panose="020B0604020202020204" pitchFamily="34" charset="0"/>
              <a:buChar char="•"/>
            </a:pPr>
            <a:r>
              <a:rPr lang="en-IN" altLang="en-US">
                <a:latin typeface="Calibri (Body)" charset="0"/>
                <a:cs typeface="Calibri (Body)" charset="0"/>
              </a:rPr>
              <a:t>Along with diagonizing of disease, we can provide the games to improve the patients thinking skills and memory power.</a:t>
            </a:r>
            <a:endParaRPr lang="en-IN" altLang="en-US">
              <a:latin typeface="Calibri (Body)" charset="0"/>
              <a:cs typeface="Calibri (Body)" charset="0"/>
            </a:endParaRPr>
          </a:p>
          <a:p>
            <a:pPr marL="285750" indent="-285750">
              <a:buFont typeface="Arial" panose="020B0604020202020204" pitchFamily="34" charset="0"/>
              <a:buChar char="•"/>
            </a:pPr>
            <a:r>
              <a:rPr lang="en-IN" altLang="en-US">
                <a:latin typeface="Calibri (Body)" charset="0"/>
                <a:cs typeface="Calibri (Body)" charset="0"/>
              </a:rPr>
              <a:t>We can exted the application by providing the medication for the disease, and by helping the patient to get doctor appointments in the  required situations.</a:t>
            </a:r>
            <a:endParaRPr lang="en-IN" altLang="en-US">
              <a:latin typeface="Calibri (Body)" charset="0"/>
              <a:cs typeface="Calibri (Body)"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9" name="Text Box 8"/>
          <p:cNvSpPr txBox="1"/>
          <p:nvPr/>
        </p:nvSpPr>
        <p:spPr>
          <a:xfrm>
            <a:off x="4979670" y="6424295"/>
            <a:ext cx="2630170" cy="645160"/>
          </a:xfrm>
          <a:prstGeom prst="rect">
            <a:avLst/>
          </a:prstGeom>
          <a:noFill/>
        </p:spPr>
        <p:txBody>
          <a:bodyPr wrap="none" rtlCol="0">
            <a:spAutoFit/>
          </a:bodyPr>
          <a:p>
            <a:pPr algn="l"/>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pPr algn="l"/>
            <a:endParaRPr lang="en-US" altLang="en-US" sz="1200">
              <a:latin typeface="Calibri" panose="020F0502020204030204" charset="0"/>
            </a:endParaRPr>
          </a:p>
          <a:p>
            <a:endParaRPr lang="en-GB" altLang="en-US" sz="1200"/>
          </a:p>
        </p:txBody>
      </p:sp>
      <p:sp>
        <p:nvSpPr>
          <p:cNvPr id="2" name="Text Box 1"/>
          <p:cNvSpPr txBox="1"/>
          <p:nvPr/>
        </p:nvSpPr>
        <p:spPr>
          <a:xfrm>
            <a:off x="4069080" y="2679700"/>
            <a:ext cx="4451350" cy="1106805"/>
          </a:xfrm>
          <a:prstGeom prst="rect">
            <a:avLst/>
          </a:prstGeom>
          <a:noFill/>
        </p:spPr>
        <p:txBody>
          <a:bodyPr wrap="square" rtlCol="0">
            <a:spAutoFit/>
          </a:bodyPr>
          <a:p>
            <a:r>
              <a:rPr lang="en-IN" altLang="en-US" sz="6600"/>
              <a:t>THANK YOU</a:t>
            </a:r>
            <a:endParaRPr lang="en-IN" altLang="en-US" sz="6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9" name="Text Box 8"/>
          <p:cNvSpPr txBox="1"/>
          <p:nvPr/>
        </p:nvSpPr>
        <p:spPr>
          <a:xfrm>
            <a:off x="4979670" y="6424295"/>
            <a:ext cx="2630170" cy="645160"/>
          </a:xfrm>
          <a:prstGeom prst="rect">
            <a:avLst/>
          </a:prstGeom>
          <a:noFill/>
        </p:spPr>
        <p:txBody>
          <a:bodyPr wrap="none" rtlCol="0">
            <a:spAutoFit/>
          </a:bodyPr>
          <a:p>
            <a:pPr algn="l"/>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pPr algn="l"/>
            <a:endParaRPr lang="en-US" altLang="en-US" sz="1200">
              <a:latin typeface="Calibri" panose="020F0502020204030204" charset="0"/>
            </a:endParaRPr>
          </a:p>
          <a:p>
            <a:endParaRPr lang="en-GB" altLang="en-US" sz="1200"/>
          </a:p>
        </p:txBody>
      </p:sp>
      <p:sp>
        <p:nvSpPr>
          <p:cNvPr id="2" name="Text Box 1"/>
          <p:cNvSpPr txBox="1"/>
          <p:nvPr/>
        </p:nvSpPr>
        <p:spPr>
          <a:xfrm>
            <a:off x="1900555" y="1482090"/>
            <a:ext cx="1276985" cy="829945"/>
          </a:xfrm>
          <a:prstGeom prst="rect">
            <a:avLst/>
          </a:prstGeom>
          <a:noFill/>
        </p:spPr>
        <p:txBody>
          <a:bodyPr wrap="none" rtlCol="0">
            <a:spAutoFit/>
          </a:bodyPr>
          <a:p>
            <a:pPr algn="l"/>
            <a:r>
              <a:rPr lang="en-IN" altLang="en-US" sz="2400" b="1" dirty="0">
                <a:latin typeface="Calibri" panose="020F0502020204030204" charset="0"/>
                <a:sym typeface="+mn-ea"/>
              </a:rPr>
              <a:t>AGENDA</a:t>
            </a:r>
            <a:endParaRPr lang="en-IN" altLang="en-US" sz="2400" b="1" dirty="0">
              <a:latin typeface="Calibri" panose="020F0502020204030204" charset="0"/>
            </a:endParaRPr>
          </a:p>
          <a:p>
            <a:pPr algn="l"/>
            <a:endParaRPr lang="en-GB" altLang="en-US" sz="2400"/>
          </a:p>
        </p:txBody>
      </p:sp>
      <p:sp>
        <p:nvSpPr>
          <p:cNvPr id="3" name="Text Box 2"/>
          <p:cNvSpPr txBox="1"/>
          <p:nvPr/>
        </p:nvSpPr>
        <p:spPr>
          <a:xfrm>
            <a:off x="1809750" y="2413635"/>
            <a:ext cx="4212590" cy="2030095"/>
          </a:xfrm>
          <a:prstGeom prst="rect">
            <a:avLst/>
          </a:prstGeom>
          <a:noFill/>
        </p:spPr>
        <p:txBody>
          <a:bodyPr wrap="square" rtlCol="0">
            <a:spAutoFit/>
          </a:bodyPr>
          <a:p>
            <a:pPr marL="342900" indent="-342900" algn="l" fontAlgn="auto">
              <a:buFont typeface="Arial" panose="020B0604020202020204" pitchFamily="34" charset="0"/>
              <a:buChar char="•"/>
            </a:pPr>
            <a:r>
              <a:rPr lang="en-US" dirty="0">
                <a:sym typeface="+mn-ea"/>
              </a:rPr>
              <a:t>Summary of Stage I</a:t>
            </a:r>
            <a:endParaRPr lang="en-US" noProof="1" dirty="0"/>
          </a:p>
          <a:p>
            <a:pPr marL="342900" indent="-342900" algn="l" fontAlgn="auto">
              <a:buFont typeface="Arial" panose="020B0604020202020204" pitchFamily="34" charset="0"/>
              <a:buChar char="•"/>
            </a:pPr>
            <a:r>
              <a:rPr lang="en-US" dirty="0">
                <a:sym typeface="+mn-ea"/>
              </a:rPr>
              <a:t>Implementation</a:t>
            </a:r>
            <a:r>
              <a:rPr lang="en-GB" altLang="en-US" dirty="0">
                <a:sym typeface="+mn-ea"/>
              </a:rPr>
              <a:t> of Experimental Design</a:t>
            </a:r>
            <a:endParaRPr lang="en-GB" altLang="en-US" dirty="0">
              <a:sym typeface="+mn-ea"/>
            </a:endParaRPr>
          </a:p>
          <a:p>
            <a:pPr marL="342900" indent="-342900" algn="l" fontAlgn="auto">
              <a:buFont typeface="Arial" panose="020B0604020202020204" pitchFamily="34" charset="0"/>
              <a:buChar char="•"/>
            </a:pPr>
            <a:r>
              <a:rPr lang="en-GB" altLang="en-US" dirty="0">
                <a:sym typeface="+mn-ea"/>
              </a:rPr>
              <a:t>Execution video</a:t>
            </a:r>
            <a:endParaRPr lang="en-GB" altLang="en-US" dirty="0">
              <a:sym typeface="+mn-ea"/>
            </a:endParaRPr>
          </a:p>
          <a:p>
            <a:pPr marL="342900" indent="-342900" algn="l" fontAlgn="auto">
              <a:buFont typeface="Arial" panose="020B0604020202020204" pitchFamily="34" charset="0"/>
              <a:buChar char="•"/>
            </a:pPr>
            <a:r>
              <a:rPr lang="en-GB" altLang="en-US" dirty="0">
                <a:sym typeface="+mn-ea"/>
              </a:rPr>
              <a:t>Analysis of Results, Discussion</a:t>
            </a:r>
            <a:endParaRPr lang="en-US" dirty="0">
              <a:sym typeface="+mn-ea"/>
            </a:endParaRPr>
          </a:p>
          <a:p>
            <a:pPr marL="342900" indent="-342900" algn="l" fontAlgn="auto">
              <a:buFont typeface="Arial" panose="020B0604020202020204" pitchFamily="34" charset="0"/>
              <a:buChar char="•"/>
            </a:pPr>
            <a:r>
              <a:rPr lang="en-US" dirty="0">
                <a:sym typeface="+mn-ea"/>
              </a:rPr>
              <a:t>Conclusion</a:t>
            </a:r>
            <a:r>
              <a:rPr lang="en-GB" altLang="en-US" dirty="0">
                <a:sym typeface="+mn-ea"/>
              </a:rPr>
              <a:t> and future scope</a:t>
            </a:r>
            <a:endParaRPr lang="en-US" noProof="1" dirty="0"/>
          </a:p>
          <a:p>
            <a:pPr algn="l" fontAlgn="auto"/>
            <a:endParaRPr lang="en-US" altLang="en-US" noProof="1" dirty="0"/>
          </a:p>
          <a:p>
            <a:endParaRPr lang="en-GB"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9" name="Text Box 8"/>
          <p:cNvSpPr txBox="1"/>
          <p:nvPr/>
        </p:nvSpPr>
        <p:spPr>
          <a:xfrm>
            <a:off x="4979670" y="6424295"/>
            <a:ext cx="2630170" cy="645160"/>
          </a:xfrm>
          <a:prstGeom prst="rect">
            <a:avLst/>
          </a:prstGeom>
          <a:noFill/>
        </p:spPr>
        <p:txBody>
          <a:bodyPr wrap="none" rtlCol="0">
            <a:spAutoFit/>
          </a:bodyPr>
          <a:p>
            <a:pPr algn="l"/>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pPr algn="l"/>
            <a:endParaRPr lang="en-US" altLang="en-US" sz="1200">
              <a:latin typeface="Calibri" panose="020F0502020204030204" charset="0"/>
            </a:endParaRPr>
          </a:p>
          <a:p>
            <a:endParaRPr lang="en-GB" altLang="en-US" sz="1200"/>
          </a:p>
        </p:txBody>
      </p:sp>
      <p:sp>
        <p:nvSpPr>
          <p:cNvPr id="2" name="Text Box 1"/>
          <p:cNvSpPr txBox="1"/>
          <p:nvPr/>
        </p:nvSpPr>
        <p:spPr>
          <a:xfrm>
            <a:off x="1845945" y="1449705"/>
            <a:ext cx="3067685" cy="460375"/>
          </a:xfrm>
          <a:prstGeom prst="rect">
            <a:avLst/>
          </a:prstGeom>
          <a:noFill/>
        </p:spPr>
        <p:txBody>
          <a:bodyPr wrap="none" rtlCol="0" anchor="t">
            <a:spAutoFit/>
          </a:bodyPr>
          <a:p>
            <a:r>
              <a:rPr lang="en-US" altLang="en-US" sz="2400" b="1" dirty="0">
                <a:latin typeface="Calibri" panose="020F0502020204030204" charset="0"/>
                <a:sym typeface="+mn-ea"/>
              </a:rPr>
              <a:t>SUMMARY OF STAGE 1</a:t>
            </a:r>
            <a:endParaRPr lang="en-GB" altLang="en-US" sz="2400"/>
          </a:p>
        </p:txBody>
      </p:sp>
      <p:sp>
        <p:nvSpPr>
          <p:cNvPr id="3" name="Text Box 2"/>
          <p:cNvSpPr txBox="1"/>
          <p:nvPr/>
        </p:nvSpPr>
        <p:spPr>
          <a:xfrm>
            <a:off x="1845945" y="2281555"/>
            <a:ext cx="3570605" cy="1198880"/>
          </a:xfrm>
          <a:prstGeom prst="rect">
            <a:avLst/>
          </a:prstGeom>
          <a:noFill/>
        </p:spPr>
        <p:txBody>
          <a:bodyPr wrap="none" rtlCol="0">
            <a:spAutoFit/>
          </a:bodyPr>
          <a:p>
            <a:pPr marL="285750" indent="-285750" algn="l">
              <a:buFont typeface="Arial" panose="020B0604020202020204" pitchFamily="34" charset="0"/>
              <a:buChar char="•"/>
            </a:pPr>
            <a:r>
              <a:rPr lang="en-US" altLang="en-GB">
                <a:sym typeface="+mn-ea"/>
              </a:rPr>
              <a:t>Registration process is completed</a:t>
            </a:r>
            <a:endParaRPr lang="en-GB" altLang="en-US"/>
          </a:p>
          <a:p>
            <a:pPr marL="285750" indent="-285750" algn="l">
              <a:buFont typeface="Arial" panose="020B0604020202020204" pitchFamily="34" charset="0"/>
              <a:buChar char="•"/>
            </a:pPr>
            <a:r>
              <a:rPr lang="en-GB" altLang="en-US">
                <a:sym typeface="+mn-ea"/>
              </a:rPr>
              <a:t>Implemented </a:t>
            </a:r>
            <a:r>
              <a:rPr lang="en-US" altLang="en-GB">
                <a:sym typeface="+mn-ea"/>
              </a:rPr>
              <a:t>one game</a:t>
            </a:r>
            <a:endParaRPr lang="en-GB" altLang="en-US"/>
          </a:p>
          <a:p>
            <a:pPr marL="285750" indent="-285750" algn="l">
              <a:buFont typeface="Arial" panose="020B0604020202020204" pitchFamily="34" charset="0"/>
              <a:buChar char="•"/>
            </a:pPr>
            <a:endParaRPr lang="en-US" altLang="en-GB"/>
          </a:p>
          <a:p>
            <a:endParaRPr lang="en-GB"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9" name="Text Box 8"/>
          <p:cNvSpPr txBox="1"/>
          <p:nvPr/>
        </p:nvSpPr>
        <p:spPr>
          <a:xfrm>
            <a:off x="4979670" y="6424295"/>
            <a:ext cx="2630170" cy="645160"/>
          </a:xfrm>
          <a:prstGeom prst="rect">
            <a:avLst/>
          </a:prstGeom>
          <a:noFill/>
        </p:spPr>
        <p:txBody>
          <a:bodyPr wrap="none" rtlCol="0">
            <a:spAutoFit/>
          </a:bodyPr>
          <a:p>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endParaRPr lang="en-US" altLang="en-US" sz="1200">
              <a:latin typeface="Calibri" panose="020F0502020204030204" charset="0"/>
            </a:endParaRPr>
          </a:p>
          <a:p>
            <a:endParaRPr lang="en-GB" altLang="en-US" sz="1200"/>
          </a:p>
        </p:txBody>
      </p:sp>
      <p:sp>
        <p:nvSpPr>
          <p:cNvPr id="2" name="Text Box 1"/>
          <p:cNvSpPr txBox="1"/>
          <p:nvPr/>
        </p:nvSpPr>
        <p:spPr>
          <a:xfrm>
            <a:off x="1704340" y="1146175"/>
            <a:ext cx="3947795" cy="829945"/>
          </a:xfrm>
          <a:prstGeom prst="rect">
            <a:avLst/>
          </a:prstGeom>
          <a:noFill/>
        </p:spPr>
        <p:txBody>
          <a:bodyPr wrap="square" rtlCol="0">
            <a:spAutoFit/>
          </a:bodyPr>
          <a:p>
            <a:r>
              <a:rPr lang="en-US" altLang="en-IN" sz="2400" b="1" dirty="0">
                <a:latin typeface="Calibri" panose="020F0502020204030204" charset="0"/>
                <a:sym typeface="+mn-ea"/>
              </a:rPr>
              <a:t>MODULE 1 IMPLEMENTATION</a:t>
            </a:r>
            <a:endParaRPr lang="en-US" altLang="en-IN" sz="2400" b="1" dirty="0">
              <a:latin typeface="Calibri" panose="020F0502020204030204" charset="0"/>
            </a:endParaRPr>
          </a:p>
          <a:p>
            <a:endParaRPr lang="en-GB" altLang="en-US" sz="2400"/>
          </a:p>
        </p:txBody>
      </p:sp>
      <p:sp>
        <p:nvSpPr>
          <p:cNvPr id="3" name="Text Box 2"/>
          <p:cNvSpPr txBox="1"/>
          <p:nvPr/>
        </p:nvSpPr>
        <p:spPr>
          <a:xfrm>
            <a:off x="1840230" y="1798955"/>
            <a:ext cx="1567180" cy="645160"/>
          </a:xfrm>
          <a:prstGeom prst="rect">
            <a:avLst/>
          </a:prstGeom>
          <a:noFill/>
        </p:spPr>
        <p:txBody>
          <a:bodyPr wrap="none" rtlCol="0">
            <a:spAutoFit/>
          </a:bodyPr>
          <a:p>
            <a:r>
              <a:rPr lang="en-GB" altLang="en-US">
                <a:sym typeface="+mn-ea"/>
              </a:rPr>
              <a:t>1. Registration </a:t>
            </a:r>
            <a:endParaRPr lang="en-GB" altLang="en-US"/>
          </a:p>
          <a:p>
            <a:endParaRPr lang="en-GB" altLang="en-US"/>
          </a:p>
        </p:txBody>
      </p:sp>
      <p:pic>
        <p:nvPicPr>
          <p:cNvPr id="7" name="Picture 6"/>
          <p:cNvPicPr>
            <a:picLocks noChangeAspect="1"/>
          </p:cNvPicPr>
          <p:nvPr/>
        </p:nvPicPr>
        <p:blipFill>
          <a:blip r:embed="rId3"/>
          <a:stretch>
            <a:fillRect/>
          </a:stretch>
        </p:blipFill>
        <p:spPr>
          <a:xfrm>
            <a:off x="617855" y="2219960"/>
            <a:ext cx="5198110" cy="3983990"/>
          </a:xfrm>
          <a:prstGeom prst="rect">
            <a:avLst/>
          </a:prstGeom>
        </p:spPr>
      </p:pic>
      <p:pic>
        <p:nvPicPr>
          <p:cNvPr id="8" name="Picture 7"/>
          <p:cNvPicPr>
            <a:picLocks noChangeAspect="1"/>
          </p:cNvPicPr>
          <p:nvPr/>
        </p:nvPicPr>
        <p:blipFill>
          <a:blip r:embed="rId4"/>
          <a:stretch>
            <a:fillRect/>
          </a:stretch>
        </p:blipFill>
        <p:spPr>
          <a:xfrm>
            <a:off x="6073775" y="1242695"/>
            <a:ext cx="5506085" cy="1641475"/>
          </a:xfrm>
          <a:prstGeom prst="rect">
            <a:avLst/>
          </a:prstGeom>
        </p:spPr>
      </p:pic>
      <p:pic>
        <p:nvPicPr>
          <p:cNvPr id="10" name="Picture 9"/>
          <p:cNvPicPr>
            <a:picLocks noChangeAspect="1"/>
          </p:cNvPicPr>
          <p:nvPr/>
        </p:nvPicPr>
        <p:blipFill>
          <a:blip r:embed="rId5"/>
          <a:stretch>
            <a:fillRect/>
          </a:stretch>
        </p:blipFill>
        <p:spPr>
          <a:xfrm>
            <a:off x="6064250" y="3068320"/>
            <a:ext cx="5514975" cy="1541145"/>
          </a:xfrm>
          <a:prstGeom prst="rect">
            <a:avLst/>
          </a:prstGeom>
        </p:spPr>
      </p:pic>
      <p:pic>
        <p:nvPicPr>
          <p:cNvPr id="11" name="Picture 10"/>
          <p:cNvPicPr>
            <a:picLocks noChangeAspect="1"/>
          </p:cNvPicPr>
          <p:nvPr/>
        </p:nvPicPr>
        <p:blipFill>
          <a:blip r:embed="rId6"/>
          <a:stretch>
            <a:fillRect/>
          </a:stretch>
        </p:blipFill>
        <p:spPr>
          <a:xfrm>
            <a:off x="6031230" y="4793615"/>
            <a:ext cx="5547995" cy="14052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r1"/>
          <p:cNvPicPr>
            <a:picLocks noChangeAspect="1"/>
          </p:cNvPicPr>
          <p:nvPr>
            <p:ph sz="half" idx="2"/>
          </p:nvPr>
        </p:nvPicPr>
        <p:blipFill>
          <a:blip r:embed="rId1"/>
          <a:srcRect b="22195"/>
          <a:stretch>
            <a:fillRect/>
          </a:stretch>
        </p:blipFill>
        <p:spPr>
          <a:xfrm>
            <a:off x="4694555" y="3285490"/>
            <a:ext cx="1957705" cy="3385820"/>
          </a:xfrm>
          <a:prstGeom prst="rect">
            <a:avLst/>
          </a:prstGeom>
        </p:spPr>
      </p:pic>
      <p:pic>
        <p:nvPicPr>
          <p:cNvPr id="7" name="Picture 6" descr="r2"/>
          <p:cNvPicPr>
            <a:picLocks noChangeAspect="1"/>
          </p:cNvPicPr>
          <p:nvPr/>
        </p:nvPicPr>
        <p:blipFill>
          <a:blip r:embed="rId2"/>
          <a:srcRect b="30669"/>
          <a:stretch>
            <a:fillRect/>
          </a:stretch>
        </p:blipFill>
        <p:spPr>
          <a:xfrm>
            <a:off x="8422005" y="3285490"/>
            <a:ext cx="2005330" cy="2830830"/>
          </a:xfrm>
          <a:prstGeom prst="rect">
            <a:avLst/>
          </a:prstGeom>
        </p:spPr>
      </p:pic>
      <p:pic>
        <p:nvPicPr>
          <p:cNvPr id="9" name="Picture 8"/>
          <p:cNvPicPr>
            <a:picLocks noChangeAspect="1"/>
          </p:cNvPicPr>
          <p:nvPr/>
        </p:nvPicPr>
        <p:blipFill>
          <a:blip r:embed="rId3"/>
          <a:srcRect r="2603"/>
          <a:stretch>
            <a:fillRect/>
          </a:stretch>
        </p:blipFill>
        <p:spPr>
          <a:xfrm>
            <a:off x="1521460" y="459740"/>
            <a:ext cx="8905875" cy="2444750"/>
          </a:xfrm>
          <a:prstGeom prst="rect">
            <a:avLst/>
          </a:prstGeom>
        </p:spPr>
      </p:pic>
      <p:pic>
        <p:nvPicPr>
          <p:cNvPr id="11" name="Content Placeholder 10"/>
          <p:cNvPicPr>
            <a:picLocks noChangeAspect="1"/>
          </p:cNvPicPr>
          <p:nvPr>
            <p:ph sz="half" idx="1"/>
          </p:nvPr>
        </p:nvPicPr>
        <p:blipFill>
          <a:blip r:embed="rId4"/>
          <a:stretch>
            <a:fillRect/>
          </a:stretch>
        </p:blipFill>
        <p:spPr>
          <a:xfrm>
            <a:off x="1923415" y="3285490"/>
            <a:ext cx="2105025" cy="2800350"/>
          </a:xfrm>
          <a:prstGeom prst="rect">
            <a:avLst/>
          </a:prstGeom>
        </p:spPr>
      </p:pic>
      <p:pic>
        <p:nvPicPr>
          <p:cNvPr id="2049" name="Picture 3" descr="latexImage_570c723514df291e82a2f9d47fbae0b9"/>
          <p:cNvPicPr>
            <a:picLocks noChangeAspect="1"/>
          </p:cNvPicPr>
          <p:nvPr/>
        </p:nvPicPr>
        <p:blipFill>
          <a:blip r:embed="rId5"/>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6"/>
          <a:stretch>
            <a:fillRect/>
          </a:stretch>
        </p:blipFill>
        <p:spPr>
          <a:xfrm>
            <a:off x="11004550" y="123825"/>
            <a:ext cx="1023938" cy="1022350"/>
          </a:xfrm>
          <a:prstGeom prst="rect">
            <a:avLst/>
          </a:prstGeom>
          <a:noFill/>
          <a:ln w="9525">
            <a:noFill/>
          </a:ln>
        </p:spPr>
      </p:pic>
      <p:sp>
        <p:nvSpPr>
          <p:cNvPr id="2" name="Text Box 1"/>
          <p:cNvSpPr txBox="1"/>
          <p:nvPr/>
        </p:nvSpPr>
        <p:spPr>
          <a:xfrm>
            <a:off x="4433570" y="6535420"/>
            <a:ext cx="3595370" cy="645160"/>
          </a:xfrm>
          <a:prstGeom prst="rect">
            <a:avLst/>
          </a:prstGeom>
          <a:noFill/>
        </p:spPr>
        <p:txBody>
          <a:bodyPr wrap="square" rtlCol="0" anchor="t">
            <a:spAutoFit/>
          </a:bodyPr>
          <a:p>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endParaRPr lang="en-US" altLang="en-US" sz="1200">
              <a:latin typeface="Calibri" panose="020F0502020204030204" charset="0"/>
            </a:endParaRPr>
          </a:p>
          <a:p>
            <a:endParaRPr lang="en-US" altLang="en-US" sz="1200">
              <a:latin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9" name="Text Box 8"/>
          <p:cNvSpPr txBox="1"/>
          <p:nvPr/>
        </p:nvSpPr>
        <p:spPr>
          <a:xfrm>
            <a:off x="4979670" y="6424295"/>
            <a:ext cx="2630170" cy="645160"/>
          </a:xfrm>
          <a:prstGeom prst="rect">
            <a:avLst/>
          </a:prstGeom>
          <a:noFill/>
        </p:spPr>
        <p:txBody>
          <a:bodyPr wrap="none" rtlCol="0">
            <a:spAutoFit/>
          </a:bodyPr>
          <a:p>
            <a:pPr algn="l"/>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pPr algn="l"/>
            <a:endParaRPr lang="en-US" altLang="en-US" sz="1200">
              <a:latin typeface="Calibri" panose="020F0502020204030204" charset="0"/>
            </a:endParaRPr>
          </a:p>
          <a:p>
            <a:endParaRPr lang="en-GB" altLang="en-US" sz="1200"/>
          </a:p>
        </p:txBody>
      </p:sp>
      <p:sp>
        <p:nvSpPr>
          <p:cNvPr id="2" name="Text Box 1"/>
          <p:cNvSpPr txBox="1"/>
          <p:nvPr/>
        </p:nvSpPr>
        <p:spPr>
          <a:xfrm>
            <a:off x="2066925" y="802640"/>
            <a:ext cx="3947795" cy="829945"/>
          </a:xfrm>
          <a:prstGeom prst="rect">
            <a:avLst/>
          </a:prstGeom>
          <a:noFill/>
        </p:spPr>
        <p:txBody>
          <a:bodyPr wrap="none" rtlCol="0">
            <a:spAutoFit/>
          </a:bodyPr>
          <a:p>
            <a:pPr algn="l"/>
            <a:r>
              <a:rPr lang="en-US" altLang="en-IN" sz="2400" b="1" dirty="0">
                <a:latin typeface="Calibri" panose="020F0502020204030204" charset="0"/>
                <a:sym typeface="+mn-ea"/>
              </a:rPr>
              <a:t>MODULE 2 IMPLEMENTATION</a:t>
            </a:r>
            <a:endParaRPr lang="en-US" altLang="en-IN" sz="2400" b="1" dirty="0">
              <a:latin typeface="Calibri" panose="020F0502020204030204" charset="0"/>
            </a:endParaRPr>
          </a:p>
          <a:p>
            <a:endParaRPr lang="en-GB" altLang="en-US" sz="2400"/>
          </a:p>
        </p:txBody>
      </p:sp>
      <p:sp>
        <p:nvSpPr>
          <p:cNvPr id="3" name="Text Box 2"/>
          <p:cNvSpPr txBox="1"/>
          <p:nvPr/>
        </p:nvSpPr>
        <p:spPr>
          <a:xfrm>
            <a:off x="2066925" y="1497330"/>
            <a:ext cx="1538605" cy="645160"/>
          </a:xfrm>
          <a:prstGeom prst="rect">
            <a:avLst/>
          </a:prstGeom>
          <a:noFill/>
        </p:spPr>
        <p:txBody>
          <a:bodyPr wrap="none" rtlCol="0">
            <a:spAutoFit/>
          </a:bodyPr>
          <a:p>
            <a:pPr algn="l"/>
            <a:r>
              <a:rPr lang="en-US" altLang="en-GB">
                <a:sym typeface="+mn-ea"/>
              </a:rPr>
              <a:t>2.Number sort</a:t>
            </a:r>
            <a:endParaRPr lang="en-US" altLang="en-GB"/>
          </a:p>
          <a:p>
            <a:endParaRPr lang="en-GB" altLang="en-US"/>
          </a:p>
        </p:txBody>
      </p:sp>
      <p:pic>
        <p:nvPicPr>
          <p:cNvPr id="4" name="Picture 3"/>
          <p:cNvPicPr>
            <a:picLocks noChangeAspect="1"/>
          </p:cNvPicPr>
          <p:nvPr/>
        </p:nvPicPr>
        <p:blipFill>
          <a:blip r:embed="rId3"/>
          <a:stretch>
            <a:fillRect/>
          </a:stretch>
        </p:blipFill>
        <p:spPr>
          <a:xfrm>
            <a:off x="497840" y="4131945"/>
            <a:ext cx="5886450" cy="2011045"/>
          </a:xfrm>
          <a:prstGeom prst="rect">
            <a:avLst/>
          </a:prstGeom>
        </p:spPr>
      </p:pic>
      <p:pic>
        <p:nvPicPr>
          <p:cNvPr id="5" name="Picture 4"/>
          <p:cNvPicPr>
            <a:picLocks noChangeAspect="1"/>
          </p:cNvPicPr>
          <p:nvPr/>
        </p:nvPicPr>
        <p:blipFill>
          <a:blip r:embed="rId4"/>
          <a:stretch>
            <a:fillRect/>
          </a:stretch>
        </p:blipFill>
        <p:spPr>
          <a:xfrm>
            <a:off x="4645025" y="1304290"/>
            <a:ext cx="7145020" cy="2133600"/>
          </a:xfrm>
          <a:prstGeom prst="rect">
            <a:avLst/>
          </a:prstGeom>
        </p:spPr>
      </p:pic>
      <p:pic>
        <p:nvPicPr>
          <p:cNvPr id="8" name="Picture 7"/>
          <p:cNvPicPr>
            <a:picLocks noChangeAspect="1"/>
          </p:cNvPicPr>
          <p:nvPr/>
        </p:nvPicPr>
        <p:blipFill>
          <a:blip r:embed="rId5"/>
          <a:stretch>
            <a:fillRect/>
          </a:stretch>
        </p:blipFill>
        <p:spPr>
          <a:xfrm>
            <a:off x="6633210" y="3552825"/>
            <a:ext cx="5156835" cy="2590165"/>
          </a:xfrm>
          <a:prstGeom prst="rect">
            <a:avLst/>
          </a:prstGeom>
        </p:spPr>
      </p:pic>
      <p:pic>
        <p:nvPicPr>
          <p:cNvPr id="10" name="Picture 9"/>
          <p:cNvPicPr>
            <a:picLocks noChangeAspect="1"/>
          </p:cNvPicPr>
          <p:nvPr/>
        </p:nvPicPr>
        <p:blipFill>
          <a:blip r:embed="rId6"/>
          <a:stretch>
            <a:fillRect/>
          </a:stretch>
        </p:blipFill>
        <p:spPr>
          <a:xfrm>
            <a:off x="497840" y="1870075"/>
            <a:ext cx="3997960" cy="21526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rcRect r="41357"/>
          <a:stretch>
            <a:fillRect/>
          </a:stretch>
        </p:blipFill>
        <p:spPr>
          <a:xfrm>
            <a:off x="664845" y="647700"/>
            <a:ext cx="1861185" cy="2495550"/>
          </a:xfrm>
          <a:prstGeom prst="rect">
            <a:avLst/>
          </a:prstGeom>
        </p:spPr>
      </p:pic>
      <p:pic>
        <p:nvPicPr>
          <p:cNvPr id="8" name="Picture 7"/>
          <p:cNvPicPr>
            <a:picLocks noChangeAspect="1"/>
          </p:cNvPicPr>
          <p:nvPr/>
        </p:nvPicPr>
        <p:blipFill>
          <a:blip r:embed="rId2"/>
          <a:stretch>
            <a:fillRect/>
          </a:stretch>
        </p:blipFill>
        <p:spPr>
          <a:xfrm>
            <a:off x="2724150" y="647700"/>
            <a:ext cx="9141460" cy="2496185"/>
          </a:xfrm>
          <a:prstGeom prst="rect">
            <a:avLst/>
          </a:prstGeom>
        </p:spPr>
      </p:pic>
      <p:pic>
        <p:nvPicPr>
          <p:cNvPr id="9" name="Picture 8"/>
          <p:cNvPicPr>
            <a:picLocks noChangeAspect="1"/>
          </p:cNvPicPr>
          <p:nvPr/>
        </p:nvPicPr>
        <p:blipFill>
          <a:blip r:embed="rId3"/>
          <a:stretch>
            <a:fillRect/>
          </a:stretch>
        </p:blipFill>
        <p:spPr>
          <a:xfrm>
            <a:off x="664845" y="3313430"/>
            <a:ext cx="5168900" cy="3199765"/>
          </a:xfrm>
          <a:prstGeom prst="rect">
            <a:avLst/>
          </a:prstGeom>
        </p:spPr>
      </p:pic>
      <p:pic>
        <p:nvPicPr>
          <p:cNvPr id="12" name="Content Placeholder 11"/>
          <p:cNvPicPr>
            <a:picLocks noChangeAspect="1"/>
          </p:cNvPicPr>
          <p:nvPr>
            <p:ph idx="1"/>
          </p:nvPr>
        </p:nvPicPr>
        <p:blipFill>
          <a:blip r:embed="rId4"/>
          <a:stretch>
            <a:fillRect/>
          </a:stretch>
        </p:blipFill>
        <p:spPr>
          <a:xfrm>
            <a:off x="6054725" y="3313430"/>
            <a:ext cx="5810250" cy="31997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r3"/>
          <p:cNvPicPr>
            <a:picLocks noChangeAspect="1"/>
          </p:cNvPicPr>
          <p:nvPr>
            <p:ph sz="half" idx="1"/>
          </p:nvPr>
        </p:nvPicPr>
        <p:blipFill>
          <a:blip r:embed="rId1"/>
          <a:stretch>
            <a:fillRect/>
          </a:stretch>
        </p:blipFill>
        <p:spPr>
          <a:xfrm rot="16200000">
            <a:off x="2435225" y="2950210"/>
            <a:ext cx="1957705" cy="4351655"/>
          </a:xfrm>
          <a:prstGeom prst="rect">
            <a:avLst/>
          </a:prstGeom>
        </p:spPr>
      </p:pic>
      <p:pic>
        <p:nvPicPr>
          <p:cNvPr id="8" name="Content Placeholder 6" descr="r4"/>
          <p:cNvPicPr>
            <a:picLocks noChangeAspect="1"/>
          </p:cNvPicPr>
          <p:nvPr>
            <p:ph sz="half" idx="2"/>
          </p:nvPr>
        </p:nvPicPr>
        <p:blipFill>
          <a:blip r:embed="rId2"/>
          <a:stretch>
            <a:fillRect/>
          </a:stretch>
        </p:blipFill>
        <p:spPr>
          <a:xfrm rot="16200000">
            <a:off x="7783830" y="2935605"/>
            <a:ext cx="1957705" cy="4351655"/>
          </a:xfrm>
          <a:prstGeom prst="rect">
            <a:avLst/>
          </a:prstGeom>
        </p:spPr>
      </p:pic>
      <p:pic>
        <p:nvPicPr>
          <p:cNvPr id="10" name="Picture 9"/>
          <p:cNvPicPr>
            <a:picLocks noChangeAspect="1"/>
          </p:cNvPicPr>
          <p:nvPr/>
        </p:nvPicPr>
        <p:blipFill>
          <a:blip r:embed="rId3"/>
          <a:stretch>
            <a:fillRect/>
          </a:stretch>
        </p:blipFill>
        <p:spPr>
          <a:xfrm>
            <a:off x="1252855" y="365125"/>
            <a:ext cx="9685020" cy="3508375"/>
          </a:xfrm>
          <a:prstGeom prst="rect">
            <a:avLst/>
          </a:prstGeom>
        </p:spPr>
      </p:pic>
      <p:pic>
        <p:nvPicPr>
          <p:cNvPr id="2049" name="Picture 3" descr="latexImage_570c723514df291e82a2f9d47fbae0b9"/>
          <p:cNvPicPr>
            <a:picLocks noChangeAspect="1"/>
          </p:cNvPicPr>
          <p:nvPr/>
        </p:nvPicPr>
        <p:blipFill>
          <a:blip r:embed="rId4"/>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5"/>
          <a:stretch>
            <a:fillRect/>
          </a:stretch>
        </p:blipFill>
        <p:spPr>
          <a:xfrm>
            <a:off x="11004550" y="123825"/>
            <a:ext cx="1023938" cy="1022350"/>
          </a:xfrm>
          <a:prstGeom prst="rect">
            <a:avLst/>
          </a:prstGeom>
          <a:noFill/>
          <a:ln w="9525">
            <a:noFill/>
          </a:ln>
        </p:spPr>
      </p:pic>
      <p:sp>
        <p:nvSpPr>
          <p:cNvPr id="2" name="Text Box 1"/>
          <p:cNvSpPr txBox="1"/>
          <p:nvPr/>
        </p:nvSpPr>
        <p:spPr>
          <a:xfrm>
            <a:off x="4780915" y="6566535"/>
            <a:ext cx="2630170" cy="829945"/>
          </a:xfrm>
          <a:prstGeom prst="rect">
            <a:avLst/>
          </a:prstGeom>
          <a:noFill/>
        </p:spPr>
        <p:txBody>
          <a:bodyPr wrap="none" rtlCol="0">
            <a:spAutoFit/>
          </a:bodyPr>
          <a:p>
            <a:pPr algn="l"/>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pPr algn="l"/>
            <a:endParaRPr lang="en-US" altLang="en-US" sz="1200">
              <a:latin typeface="Calibri" panose="020F0502020204030204" charset="0"/>
            </a:endParaRPr>
          </a:p>
          <a:p>
            <a:pPr algn="l"/>
            <a:endParaRPr lang="en-GB" altLang="en-US" sz="1200"/>
          </a:p>
          <a:p>
            <a:endParaRPr lang="en-GB" alt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3" descr="latexImage_570c723514df291e82a2f9d47fbae0b9"/>
          <p:cNvPicPr>
            <a:picLocks noChangeAspect="1"/>
          </p:cNvPicPr>
          <p:nvPr/>
        </p:nvPicPr>
        <p:blipFill>
          <a:blip r:embed="rId1"/>
          <a:stretch>
            <a:fillRect/>
          </a:stretch>
        </p:blipFill>
        <p:spPr>
          <a:xfrm>
            <a:off x="192088" y="165100"/>
            <a:ext cx="1090612" cy="1133475"/>
          </a:xfrm>
          <a:prstGeom prst="rect">
            <a:avLst/>
          </a:prstGeom>
          <a:noFill/>
          <a:ln w="9525">
            <a:noFill/>
          </a:ln>
        </p:spPr>
      </p:pic>
      <p:pic>
        <p:nvPicPr>
          <p:cNvPr id="2050" name="Picture 4" descr="latexImage_c9856633c62af5ee91ae5e350e14f0eb"/>
          <p:cNvPicPr>
            <a:picLocks noChangeAspect="1"/>
          </p:cNvPicPr>
          <p:nvPr/>
        </p:nvPicPr>
        <p:blipFill>
          <a:blip r:embed="rId2"/>
          <a:stretch>
            <a:fillRect/>
          </a:stretch>
        </p:blipFill>
        <p:spPr>
          <a:xfrm>
            <a:off x="11004550" y="123825"/>
            <a:ext cx="1023938" cy="1022350"/>
          </a:xfrm>
          <a:prstGeom prst="rect">
            <a:avLst/>
          </a:prstGeom>
          <a:noFill/>
          <a:ln w="9525">
            <a:noFill/>
          </a:ln>
        </p:spPr>
      </p:pic>
      <p:sp>
        <p:nvSpPr>
          <p:cNvPr id="9" name="Text Box 8"/>
          <p:cNvSpPr txBox="1"/>
          <p:nvPr/>
        </p:nvSpPr>
        <p:spPr>
          <a:xfrm>
            <a:off x="4979670" y="6424295"/>
            <a:ext cx="2630170" cy="645160"/>
          </a:xfrm>
          <a:prstGeom prst="rect">
            <a:avLst/>
          </a:prstGeom>
          <a:noFill/>
        </p:spPr>
        <p:txBody>
          <a:bodyPr wrap="none" rtlCol="0">
            <a:spAutoFit/>
          </a:bodyPr>
          <a:p>
            <a:r>
              <a:rPr lang="en-US" altLang="en-GB" sz="1200">
                <a:latin typeface="Calibri" panose="020F0502020204030204" charset="0"/>
                <a:sym typeface="+mn-ea"/>
              </a:rPr>
              <a:t>Department of Information Technology </a:t>
            </a:r>
            <a:endParaRPr lang="en-US" altLang="en-GB" sz="1200">
              <a:latin typeface="Calibri" panose="020F0502020204030204" charset="0"/>
            </a:endParaRPr>
          </a:p>
          <a:p>
            <a:endParaRPr lang="en-US" altLang="en-US" sz="1200">
              <a:latin typeface="Calibri" panose="020F0502020204030204" charset="0"/>
            </a:endParaRPr>
          </a:p>
          <a:p>
            <a:endParaRPr lang="en-GB" altLang="en-US" sz="1200"/>
          </a:p>
        </p:txBody>
      </p:sp>
      <p:sp>
        <p:nvSpPr>
          <p:cNvPr id="2" name="Text Box 1"/>
          <p:cNvSpPr txBox="1"/>
          <p:nvPr/>
        </p:nvSpPr>
        <p:spPr>
          <a:xfrm>
            <a:off x="1659255" y="1014730"/>
            <a:ext cx="5178425" cy="1198880"/>
          </a:xfrm>
          <a:prstGeom prst="rect">
            <a:avLst/>
          </a:prstGeom>
          <a:noFill/>
        </p:spPr>
        <p:txBody>
          <a:bodyPr wrap="square" rtlCol="0">
            <a:spAutoFit/>
          </a:bodyPr>
          <a:p>
            <a:r>
              <a:rPr lang="en-US" altLang="en-IN" sz="2400" b="1" dirty="0">
                <a:sym typeface="+mn-ea"/>
              </a:rPr>
              <a:t>MODULE 2 IMPLEMENTATION</a:t>
            </a:r>
            <a:endParaRPr lang="en-US" altLang="en-IN" sz="2400" b="1" dirty="0">
              <a:latin typeface="Calibri" panose="020F0502020204030204" charset="0"/>
            </a:endParaRPr>
          </a:p>
          <a:p>
            <a:endParaRPr lang="en-US" altLang="en-IN" sz="2400" b="1" dirty="0">
              <a:latin typeface="Calibri" panose="020F0502020204030204" charset="0"/>
            </a:endParaRPr>
          </a:p>
          <a:p>
            <a:endParaRPr lang="en-GB" altLang="en-US" sz="2400"/>
          </a:p>
        </p:txBody>
      </p:sp>
      <p:sp>
        <p:nvSpPr>
          <p:cNvPr id="3" name="Text Box 2"/>
          <p:cNvSpPr txBox="1"/>
          <p:nvPr/>
        </p:nvSpPr>
        <p:spPr>
          <a:xfrm>
            <a:off x="1764665" y="1677670"/>
            <a:ext cx="3044190" cy="368300"/>
          </a:xfrm>
          <a:prstGeom prst="rect">
            <a:avLst/>
          </a:prstGeom>
          <a:noFill/>
        </p:spPr>
        <p:txBody>
          <a:bodyPr wrap="none" rtlCol="0">
            <a:spAutoFit/>
          </a:bodyPr>
          <a:p>
            <a:r>
              <a:rPr lang="en-GB" altLang="en-US"/>
              <a:t>2. Does the card match or not?</a:t>
            </a:r>
            <a:endParaRPr lang="en-GB" altLang="en-US"/>
          </a:p>
        </p:txBody>
      </p:sp>
      <p:pic>
        <p:nvPicPr>
          <p:cNvPr id="10" name="Picture 9"/>
          <p:cNvPicPr>
            <a:picLocks noChangeAspect="1"/>
          </p:cNvPicPr>
          <p:nvPr/>
        </p:nvPicPr>
        <p:blipFill>
          <a:blip r:embed="rId3"/>
          <a:stretch>
            <a:fillRect/>
          </a:stretch>
        </p:blipFill>
        <p:spPr>
          <a:xfrm>
            <a:off x="506095" y="4490720"/>
            <a:ext cx="10832465" cy="2262505"/>
          </a:xfrm>
          <a:prstGeom prst="rect">
            <a:avLst/>
          </a:prstGeom>
        </p:spPr>
      </p:pic>
      <p:pic>
        <p:nvPicPr>
          <p:cNvPr id="11" name="Picture 10"/>
          <p:cNvPicPr>
            <a:picLocks noChangeAspect="1"/>
          </p:cNvPicPr>
          <p:nvPr/>
        </p:nvPicPr>
        <p:blipFill>
          <a:blip r:embed="rId4"/>
          <a:stretch>
            <a:fillRect/>
          </a:stretch>
        </p:blipFill>
        <p:spPr>
          <a:xfrm>
            <a:off x="506095" y="2213610"/>
            <a:ext cx="10831830" cy="2109470"/>
          </a:xfrm>
          <a:prstGeom prst="rect">
            <a:avLst/>
          </a:prstGeom>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2516</Words>
  <Application>WPS Presentation</Application>
  <PresentationFormat>Widescreen</PresentationFormat>
  <Paragraphs>186</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SimSun</vt:lpstr>
      <vt:lpstr>Wingdings</vt:lpstr>
      <vt:lpstr>Calibri</vt:lpstr>
      <vt:lpstr>Calibri (Body)</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Rajani Rajamundry</cp:lastModifiedBy>
  <cp:revision>15</cp:revision>
  <dcterms:created xsi:type="dcterms:W3CDTF">2023-06-06T14:45:00Z</dcterms:created>
  <dcterms:modified xsi:type="dcterms:W3CDTF">2023-06-06T18:18:50Z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AB6ED7BFE1E54894B4521A1A0856BDE9</vt:lpwstr>
  </property>
  <property fmtid="{D5CDD505-2E9C-101B-9397-08002B2CF9AE}" pid="3" name="KSOProductBuildVer">
    <vt:lpwstr>2057-11.2.0.11537</vt:lpwstr>
  </property>
</Properties>
</file>